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5.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39"/>
  </p:notesMasterIdLst>
  <p:handoutMasterIdLst>
    <p:handoutMasterId r:id="rId40"/>
  </p:handoutMasterIdLst>
  <p:sldIdLst>
    <p:sldId id="454" r:id="rId5"/>
    <p:sldId id="814" r:id="rId6"/>
    <p:sldId id="263" r:id="rId7"/>
    <p:sldId id="258" r:id="rId8"/>
    <p:sldId id="766" r:id="rId9"/>
    <p:sldId id="259" r:id="rId10"/>
    <p:sldId id="260" r:id="rId11"/>
    <p:sldId id="300" r:id="rId12"/>
    <p:sldId id="262" r:id="rId13"/>
    <p:sldId id="817" r:id="rId14"/>
    <p:sldId id="264" r:id="rId15"/>
    <p:sldId id="265" r:id="rId16"/>
    <p:sldId id="266" r:id="rId17"/>
    <p:sldId id="267" r:id="rId18"/>
    <p:sldId id="268" r:id="rId19"/>
    <p:sldId id="269" r:id="rId20"/>
    <p:sldId id="270" r:id="rId21"/>
    <p:sldId id="272" r:id="rId22"/>
    <p:sldId id="273" r:id="rId23"/>
    <p:sldId id="274" r:id="rId24"/>
    <p:sldId id="277" r:id="rId25"/>
    <p:sldId id="278" r:id="rId26"/>
    <p:sldId id="818" r:id="rId27"/>
    <p:sldId id="279" r:id="rId28"/>
    <p:sldId id="280" r:id="rId29"/>
    <p:sldId id="819" r:id="rId30"/>
    <p:sldId id="283" r:id="rId31"/>
    <p:sldId id="286" r:id="rId32"/>
    <p:sldId id="287" r:id="rId33"/>
    <p:sldId id="294" r:id="rId34"/>
    <p:sldId id="289" r:id="rId35"/>
    <p:sldId id="291" r:id="rId36"/>
    <p:sldId id="296" r:id="rId37"/>
    <p:sldId id="453" r:id="rId38"/>
  </p:sldIdLst>
  <p:sldSz cx="9144000" cy="5143500" type="screen16x9"/>
  <p:notesSz cx="6858000" cy="9144000"/>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3928"/>
    <a:srgbClr val="181A40"/>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09" autoAdjust="0"/>
    <p:restoredTop sz="90458" autoAdjust="0"/>
  </p:normalViewPr>
  <p:slideViewPr>
    <p:cSldViewPr snapToGrid="0" snapToObjects="1" showGuides="1">
      <p:cViewPr varScale="1">
        <p:scale>
          <a:sx n="128" d="100"/>
          <a:sy n="128" d="100"/>
        </p:scale>
        <p:origin x="960" y="150"/>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08/16/2024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08/16/2024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9464EACF-00B9-4123-8DA9-43CA8829631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B26E3050-1E12-4E37-9A10-EF859DF76AAD}" type="slidenum">
              <a:rPr lang="en-US" altLang="en-US" sz="1400" smtClean="0"/>
              <a:pPr fontAlgn="base">
                <a:spcBef>
                  <a:spcPct val="0"/>
                </a:spcBef>
                <a:spcAft>
                  <a:spcPct val="0"/>
                </a:spcAft>
              </a:pPr>
              <a:t>12</a:t>
            </a:fld>
            <a:endParaRPr lang="en-US" altLang="en-US" sz="1400"/>
          </a:p>
        </p:txBody>
      </p:sp>
      <p:sp>
        <p:nvSpPr>
          <p:cNvPr id="24579" name="Rectangle 1">
            <a:extLst>
              <a:ext uri="{FF2B5EF4-FFF2-40B4-BE49-F238E27FC236}">
                <a16:creationId xmlns:a16="http://schemas.microsoft.com/office/drawing/2014/main" id="{F9F9D3DC-42FF-4373-9292-A574F7F980DF}"/>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80" name="Rectangle 2">
            <a:extLst>
              <a:ext uri="{FF2B5EF4-FFF2-40B4-BE49-F238E27FC236}">
                <a16:creationId xmlns:a16="http://schemas.microsoft.com/office/drawing/2014/main" id="{250D77F1-41BD-4B9D-8150-06C6ED3372EA}"/>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87662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id="{DEC0D319-C6D3-44D3-B3F4-C5A506D0BF0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60A5E88-2ABE-44C8-985F-74BFD247F6DB}" type="slidenum">
              <a:rPr lang="en-US" altLang="en-US" sz="1400" smtClean="0"/>
              <a:pPr fontAlgn="base">
                <a:spcBef>
                  <a:spcPct val="0"/>
                </a:spcBef>
                <a:spcAft>
                  <a:spcPct val="0"/>
                </a:spcAft>
              </a:pPr>
              <a:t>13</a:t>
            </a:fld>
            <a:endParaRPr lang="en-US" altLang="en-US" sz="1400"/>
          </a:p>
        </p:txBody>
      </p:sp>
      <p:sp>
        <p:nvSpPr>
          <p:cNvPr id="26627" name="Rectangle 1">
            <a:extLst>
              <a:ext uri="{FF2B5EF4-FFF2-40B4-BE49-F238E27FC236}">
                <a16:creationId xmlns:a16="http://schemas.microsoft.com/office/drawing/2014/main" id="{DA01A92D-7C22-48A4-9951-8B15D036B5C7}"/>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8" name="Rectangle 2">
            <a:extLst>
              <a:ext uri="{FF2B5EF4-FFF2-40B4-BE49-F238E27FC236}">
                <a16:creationId xmlns:a16="http://schemas.microsoft.com/office/drawing/2014/main" id="{6068843E-828E-46A9-8114-D72FAD564612}"/>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76471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id="{FF9ED23B-4088-4315-B876-F01ADF78812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13913FD-4107-4D72-973E-DE6F3F44FE8E}" type="slidenum">
              <a:rPr lang="en-US" altLang="en-US" sz="1400" smtClean="0"/>
              <a:pPr fontAlgn="base">
                <a:spcBef>
                  <a:spcPct val="0"/>
                </a:spcBef>
                <a:spcAft>
                  <a:spcPct val="0"/>
                </a:spcAft>
              </a:pPr>
              <a:t>14</a:t>
            </a:fld>
            <a:endParaRPr lang="en-US" altLang="en-US" sz="1400"/>
          </a:p>
        </p:txBody>
      </p:sp>
      <p:sp>
        <p:nvSpPr>
          <p:cNvPr id="28675" name="Rectangle 1">
            <a:extLst>
              <a:ext uri="{FF2B5EF4-FFF2-40B4-BE49-F238E27FC236}">
                <a16:creationId xmlns:a16="http://schemas.microsoft.com/office/drawing/2014/main" id="{7D0E05D8-7FD4-4DBF-B2F3-771F0548C261}"/>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6" name="Rectangle 2">
            <a:extLst>
              <a:ext uri="{FF2B5EF4-FFF2-40B4-BE49-F238E27FC236}">
                <a16:creationId xmlns:a16="http://schemas.microsoft.com/office/drawing/2014/main" id="{56A59FBC-68CF-411A-B68E-21F9CDBCFBE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28847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id="{FA09C0F6-8EF6-4A66-86D3-51545B270AE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6D6382E-E042-4AD8-BE26-D4524297FA3D}" type="slidenum">
              <a:rPr lang="en-US" altLang="en-US" sz="1400" smtClean="0"/>
              <a:pPr fontAlgn="base">
                <a:spcBef>
                  <a:spcPct val="0"/>
                </a:spcBef>
                <a:spcAft>
                  <a:spcPct val="0"/>
                </a:spcAft>
              </a:pPr>
              <a:t>15</a:t>
            </a:fld>
            <a:endParaRPr lang="en-US" altLang="en-US" sz="1400"/>
          </a:p>
        </p:txBody>
      </p:sp>
      <p:sp>
        <p:nvSpPr>
          <p:cNvPr id="30723" name="Rectangle 1">
            <a:extLst>
              <a:ext uri="{FF2B5EF4-FFF2-40B4-BE49-F238E27FC236}">
                <a16:creationId xmlns:a16="http://schemas.microsoft.com/office/drawing/2014/main" id="{73671889-2296-4DA6-A52A-0155FBAED795}"/>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4" name="Rectangle 2">
            <a:extLst>
              <a:ext uri="{FF2B5EF4-FFF2-40B4-BE49-F238E27FC236}">
                <a16:creationId xmlns:a16="http://schemas.microsoft.com/office/drawing/2014/main" id="{E7DD5344-1864-47D3-9CE9-88B3B5D6E3AF}"/>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24098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id="{F4D86A0B-7152-4140-BD17-718C4275FA0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10E69E8B-383B-4E79-B11C-A0FB849B6D00}" type="slidenum">
              <a:rPr lang="en-US" altLang="en-US" sz="1400" smtClean="0"/>
              <a:pPr fontAlgn="base">
                <a:spcBef>
                  <a:spcPct val="0"/>
                </a:spcBef>
                <a:spcAft>
                  <a:spcPct val="0"/>
                </a:spcAft>
              </a:pPr>
              <a:t>16</a:t>
            </a:fld>
            <a:endParaRPr lang="en-US" altLang="en-US" sz="1400"/>
          </a:p>
        </p:txBody>
      </p:sp>
      <p:sp>
        <p:nvSpPr>
          <p:cNvPr id="32771" name="Rectangle 1">
            <a:extLst>
              <a:ext uri="{FF2B5EF4-FFF2-40B4-BE49-F238E27FC236}">
                <a16:creationId xmlns:a16="http://schemas.microsoft.com/office/drawing/2014/main" id="{60EAA885-6967-4954-AE0A-257F3ADA848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a:extLst>
              <a:ext uri="{FF2B5EF4-FFF2-40B4-BE49-F238E27FC236}">
                <a16:creationId xmlns:a16="http://schemas.microsoft.com/office/drawing/2014/main" id="{24FAF7C3-5E6A-4FD6-8900-7D584CE9E4C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92708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9C1729F5-E516-4BB6-9231-0997F62B2C6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B198D5AB-2F3B-4120-B5D6-E9FC2736E786}" type="slidenum">
              <a:rPr lang="en-US" altLang="en-US" sz="1400" smtClean="0"/>
              <a:pPr fontAlgn="base">
                <a:spcBef>
                  <a:spcPct val="0"/>
                </a:spcBef>
                <a:spcAft>
                  <a:spcPct val="0"/>
                </a:spcAft>
              </a:pPr>
              <a:t>17</a:t>
            </a:fld>
            <a:endParaRPr lang="en-US" altLang="en-US" sz="1400"/>
          </a:p>
        </p:txBody>
      </p:sp>
      <p:sp>
        <p:nvSpPr>
          <p:cNvPr id="34819" name="Rectangle 1">
            <a:extLst>
              <a:ext uri="{FF2B5EF4-FFF2-40B4-BE49-F238E27FC236}">
                <a16:creationId xmlns:a16="http://schemas.microsoft.com/office/drawing/2014/main" id="{EE670C01-FB21-49A9-82ED-D2E1E567F34D}"/>
              </a:ext>
            </a:extLst>
          </p:cNvPr>
          <p:cNvSpPr>
            <a:spLocks noGrp="1" noRot="1" noChangeAspect="1" noChangeArrowheads="1" noTextEdit="1"/>
          </p:cNvSpPr>
          <p:nvPr>
            <p:ph type="sldImg"/>
          </p:nvPr>
        </p:nvSpPr>
        <p:spPr>
          <a:xfrm>
            <a:off x="393700" y="692150"/>
            <a:ext cx="6070600" cy="34163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0" name="Rectangle 2">
            <a:extLst>
              <a:ext uri="{FF2B5EF4-FFF2-40B4-BE49-F238E27FC236}">
                <a16:creationId xmlns:a16="http://schemas.microsoft.com/office/drawing/2014/main" id="{6F445A70-1834-4155-8094-FA5E1D97ECE3}"/>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cap="flat">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84037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a:extLst>
              <a:ext uri="{FF2B5EF4-FFF2-40B4-BE49-F238E27FC236}">
                <a16:creationId xmlns:a16="http://schemas.microsoft.com/office/drawing/2014/main" id="{33CAD3C3-420F-4956-B5E0-6DE4A155D20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DFFB9D8-6C97-46FF-81CE-92D18C75ED34}" type="slidenum">
              <a:rPr lang="en-US" altLang="en-US" sz="1400" smtClean="0"/>
              <a:pPr fontAlgn="base">
                <a:spcBef>
                  <a:spcPct val="0"/>
                </a:spcBef>
                <a:spcAft>
                  <a:spcPct val="0"/>
                </a:spcAft>
              </a:pPr>
              <a:t>18</a:t>
            </a:fld>
            <a:endParaRPr lang="en-US" altLang="en-US" sz="1400"/>
          </a:p>
        </p:txBody>
      </p:sp>
      <p:sp>
        <p:nvSpPr>
          <p:cNvPr id="38915" name="Rectangle 1">
            <a:extLst>
              <a:ext uri="{FF2B5EF4-FFF2-40B4-BE49-F238E27FC236}">
                <a16:creationId xmlns:a16="http://schemas.microsoft.com/office/drawing/2014/main" id="{838CBB8A-3432-4F00-A95D-9627338850E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6" name="Rectangle 2">
            <a:extLst>
              <a:ext uri="{FF2B5EF4-FFF2-40B4-BE49-F238E27FC236}">
                <a16:creationId xmlns:a16="http://schemas.microsoft.com/office/drawing/2014/main" id="{A9E174DA-C396-4165-ABEE-F62063054DBB}"/>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426233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a:extLst>
              <a:ext uri="{FF2B5EF4-FFF2-40B4-BE49-F238E27FC236}">
                <a16:creationId xmlns:a16="http://schemas.microsoft.com/office/drawing/2014/main" id="{E5AA491F-E1EB-4C1D-BC43-34244779D43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969AEC4-89E2-4F3C-BBCF-27082836A21B}" type="slidenum">
              <a:rPr lang="en-US" altLang="en-US" sz="1400" smtClean="0"/>
              <a:pPr fontAlgn="base">
                <a:spcBef>
                  <a:spcPct val="0"/>
                </a:spcBef>
                <a:spcAft>
                  <a:spcPct val="0"/>
                </a:spcAft>
              </a:pPr>
              <a:t>19</a:t>
            </a:fld>
            <a:endParaRPr lang="en-US" altLang="en-US" sz="1400"/>
          </a:p>
        </p:txBody>
      </p:sp>
      <p:sp>
        <p:nvSpPr>
          <p:cNvPr id="40963" name="Rectangle 1">
            <a:extLst>
              <a:ext uri="{FF2B5EF4-FFF2-40B4-BE49-F238E27FC236}">
                <a16:creationId xmlns:a16="http://schemas.microsoft.com/office/drawing/2014/main" id="{BE5174B6-328D-4B0C-BA4C-F48C0E688E5C}"/>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Rectangle 2">
            <a:extLst>
              <a:ext uri="{FF2B5EF4-FFF2-40B4-BE49-F238E27FC236}">
                <a16:creationId xmlns:a16="http://schemas.microsoft.com/office/drawing/2014/main" id="{F3D7DA69-79AC-4431-AB9B-AF7AECCB125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66851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8E9EC23E-2347-4045-A4A4-113AEB6DA6D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B0258963-5553-43FD-838D-F1373610358A}" type="slidenum">
              <a:rPr lang="en-US" altLang="en-US" sz="1400" smtClean="0"/>
              <a:pPr fontAlgn="base">
                <a:spcBef>
                  <a:spcPct val="0"/>
                </a:spcBef>
                <a:spcAft>
                  <a:spcPct val="0"/>
                </a:spcAft>
              </a:pPr>
              <a:t>20</a:t>
            </a:fld>
            <a:endParaRPr lang="en-US" altLang="en-US" sz="1400"/>
          </a:p>
        </p:txBody>
      </p:sp>
      <p:sp>
        <p:nvSpPr>
          <p:cNvPr id="43011" name="Rectangle 1">
            <a:extLst>
              <a:ext uri="{FF2B5EF4-FFF2-40B4-BE49-F238E27FC236}">
                <a16:creationId xmlns:a16="http://schemas.microsoft.com/office/drawing/2014/main" id="{2599CFA5-529F-4468-BB77-B565B0FC157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a:extLst>
              <a:ext uri="{FF2B5EF4-FFF2-40B4-BE49-F238E27FC236}">
                <a16:creationId xmlns:a16="http://schemas.microsoft.com/office/drawing/2014/main" id="{1BEFF2DB-7814-43EC-85B4-9B38337E880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11168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a:extLst>
              <a:ext uri="{FF2B5EF4-FFF2-40B4-BE49-F238E27FC236}">
                <a16:creationId xmlns:a16="http://schemas.microsoft.com/office/drawing/2014/main" id="{3C4D70BF-405C-4BA5-8AB3-7FF116FBFAC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AF5D168-21E5-435C-947F-7F9C1C9225D1}" type="slidenum">
              <a:rPr lang="en-US" altLang="en-US" sz="1400" smtClean="0"/>
              <a:pPr fontAlgn="base">
                <a:spcBef>
                  <a:spcPct val="0"/>
                </a:spcBef>
                <a:spcAft>
                  <a:spcPct val="0"/>
                </a:spcAft>
              </a:pPr>
              <a:t>21</a:t>
            </a:fld>
            <a:endParaRPr lang="en-US" altLang="en-US" sz="1400"/>
          </a:p>
        </p:txBody>
      </p:sp>
      <p:sp>
        <p:nvSpPr>
          <p:cNvPr id="45059" name="Rectangle 1">
            <a:extLst>
              <a:ext uri="{FF2B5EF4-FFF2-40B4-BE49-F238E27FC236}">
                <a16:creationId xmlns:a16="http://schemas.microsoft.com/office/drawing/2014/main" id="{67D19FF0-0C4A-441A-A98F-E44B110E7016}"/>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Rectangle 2">
            <a:extLst>
              <a:ext uri="{FF2B5EF4-FFF2-40B4-BE49-F238E27FC236}">
                <a16:creationId xmlns:a16="http://schemas.microsoft.com/office/drawing/2014/main" id="{36FBF10E-E144-4C3C-86D3-2BBC608D2254}"/>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09370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a:extLst>
              <a:ext uri="{FF2B5EF4-FFF2-40B4-BE49-F238E27FC236}">
                <a16:creationId xmlns:a16="http://schemas.microsoft.com/office/drawing/2014/main" id="{BB362163-48F5-497C-811E-6755B7CD39C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1BCD52E0-3B95-4799-9573-011F4D8E5E25}" type="slidenum">
              <a:rPr lang="en-US" altLang="en-US" sz="1400" smtClean="0"/>
              <a:pPr fontAlgn="base">
                <a:spcBef>
                  <a:spcPct val="0"/>
                </a:spcBef>
                <a:spcAft>
                  <a:spcPct val="0"/>
                </a:spcAft>
              </a:pPr>
              <a:t>22</a:t>
            </a:fld>
            <a:endParaRPr lang="en-US" altLang="en-US" sz="1400"/>
          </a:p>
        </p:txBody>
      </p:sp>
      <p:sp>
        <p:nvSpPr>
          <p:cNvPr id="47107" name="Rectangle 1">
            <a:extLst>
              <a:ext uri="{FF2B5EF4-FFF2-40B4-BE49-F238E27FC236}">
                <a16:creationId xmlns:a16="http://schemas.microsoft.com/office/drawing/2014/main" id="{D97DBEEB-B9DF-41F1-91FF-BB434104BFB2}"/>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a:extLst>
              <a:ext uri="{FF2B5EF4-FFF2-40B4-BE49-F238E27FC236}">
                <a16:creationId xmlns:a16="http://schemas.microsoft.com/office/drawing/2014/main" id="{1BE74251-AEC0-4AF2-B872-5AA9096E391F}"/>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03959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584BE454-9FA2-16B4-BFA0-9DC33D3E5BB0}"/>
            </a:ext>
          </a:extLst>
        </p:cNvPr>
        <p:cNvGrpSpPr/>
        <p:nvPr/>
      </p:nvGrpSpPr>
      <p:grpSpPr>
        <a:xfrm>
          <a:off x="0" y="0"/>
          <a:ext cx="0" cy="0"/>
          <a:chOff x="0" y="0"/>
          <a:chExt cx="0" cy="0"/>
        </a:xfrm>
      </p:grpSpPr>
      <p:sp>
        <p:nvSpPr>
          <p:cNvPr id="47106" name="Rectangle 6">
            <a:extLst>
              <a:ext uri="{FF2B5EF4-FFF2-40B4-BE49-F238E27FC236}">
                <a16:creationId xmlns:a16="http://schemas.microsoft.com/office/drawing/2014/main" id="{146644B8-FE9C-B3A5-6AD5-7CD30E2E99C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1BCD52E0-3B95-4799-9573-011F4D8E5E25}" type="slidenum">
              <a:rPr lang="en-US" altLang="en-US" sz="1400" smtClean="0"/>
              <a:pPr fontAlgn="base">
                <a:spcBef>
                  <a:spcPct val="0"/>
                </a:spcBef>
                <a:spcAft>
                  <a:spcPct val="0"/>
                </a:spcAft>
              </a:pPr>
              <a:t>23</a:t>
            </a:fld>
            <a:endParaRPr lang="en-US" altLang="en-US" sz="1400"/>
          </a:p>
        </p:txBody>
      </p:sp>
      <p:sp>
        <p:nvSpPr>
          <p:cNvPr id="47107" name="Rectangle 1">
            <a:extLst>
              <a:ext uri="{FF2B5EF4-FFF2-40B4-BE49-F238E27FC236}">
                <a16:creationId xmlns:a16="http://schemas.microsoft.com/office/drawing/2014/main" id="{B981D5D1-BE63-E2AB-C28A-DA00FB6C11D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a:extLst>
              <a:ext uri="{FF2B5EF4-FFF2-40B4-BE49-F238E27FC236}">
                <a16:creationId xmlns:a16="http://schemas.microsoft.com/office/drawing/2014/main" id="{26A571C0-D47B-2C79-5E31-0328B9CF6491}"/>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4827661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a:extLst>
              <a:ext uri="{FF2B5EF4-FFF2-40B4-BE49-F238E27FC236}">
                <a16:creationId xmlns:a16="http://schemas.microsoft.com/office/drawing/2014/main" id="{C09461E2-BE22-4424-A994-2A0EB2B5EB7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7C2FA1E-BA63-43D0-8CF3-6B33C6C674E8}" type="slidenum">
              <a:rPr lang="en-US" altLang="en-US" sz="1400" smtClean="0"/>
              <a:pPr fontAlgn="base">
                <a:spcBef>
                  <a:spcPct val="0"/>
                </a:spcBef>
                <a:spcAft>
                  <a:spcPct val="0"/>
                </a:spcAft>
              </a:pPr>
              <a:t>24</a:t>
            </a:fld>
            <a:endParaRPr lang="en-US" altLang="en-US" sz="1400"/>
          </a:p>
        </p:txBody>
      </p:sp>
      <p:sp>
        <p:nvSpPr>
          <p:cNvPr id="49155" name="Rectangle 1">
            <a:extLst>
              <a:ext uri="{FF2B5EF4-FFF2-40B4-BE49-F238E27FC236}">
                <a16:creationId xmlns:a16="http://schemas.microsoft.com/office/drawing/2014/main" id="{CD616E03-9F3C-42BA-AF14-7B2AB11BFB2C}"/>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6" name="Rectangle 2">
            <a:extLst>
              <a:ext uri="{FF2B5EF4-FFF2-40B4-BE49-F238E27FC236}">
                <a16:creationId xmlns:a16="http://schemas.microsoft.com/office/drawing/2014/main" id="{18AE54AB-5800-4965-8C3D-B47FD7390C0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954782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a:extLst>
              <a:ext uri="{FF2B5EF4-FFF2-40B4-BE49-F238E27FC236}">
                <a16:creationId xmlns:a16="http://schemas.microsoft.com/office/drawing/2014/main" id="{4C0AF052-0D58-4AC0-B07F-31C7B5F2FF7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0CD70313-1980-49E7-99B4-E17D87B1792A}" type="slidenum">
              <a:rPr lang="en-US" altLang="en-US" sz="1400" smtClean="0"/>
              <a:pPr fontAlgn="base">
                <a:spcBef>
                  <a:spcPct val="0"/>
                </a:spcBef>
                <a:spcAft>
                  <a:spcPct val="0"/>
                </a:spcAft>
              </a:pPr>
              <a:t>25</a:t>
            </a:fld>
            <a:endParaRPr lang="en-US" altLang="en-US" sz="1400"/>
          </a:p>
        </p:txBody>
      </p:sp>
      <p:sp>
        <p:nvSpPr>
          <p:cNvPr id="51203" name="Rectangle 1">
            <a:extLst>
              <a:ext uri="{FF2B5EF4-FFF2-40B4-BE49-F238E27FC236}">
                <a16:creationId xmlns:a16="http://schemas.microsoft.com/office/drawing/2014/main" id="{CBD8BDE0-CFF6-4C5B-BD69-6CFEB6FB58F5}"/>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4" name="Rectangle 2">
            <a:extLst>
              <a:ext uri="{FF2B5EF4-FFF2-40B4-BE49-F238E27FC236}">
                <a16:creationId xmlns:a16="http://schemas.microsoft.com/office/drawing/2014/main" id="{F9474242-FBF7-4564-8137-95CCAA5E92F8}"/>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709734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6BD7B497-C3CB-7456-32A3-39FE38810255}"/>
            </a:ext>
          </a:extLst>
        </p:cNvPr>
        <p:cNvGrpSpPr/>
        <p:nvPr/>
      </p:nvGrpSpPr>
      <p:grpSpPr>
        <a:xfrm>
          <a:off x="0" y="0"/>
          <a:ext cx="0" cy="0"/>
          <a:chOff x="0" y="0"/>
          <a:chExt cx="0" cy="0"/>
        </a:xfrm>
      </p:grpSpPr>
      <p:sp>
        <p:nvSpPr>
          <p:cNvPr id="53250" name="Rectangle 6">
            <a:extLst>
              <a:ext uri="{FF2B5EF4-FFF2-40B4-BE49-F238E27FC236}">
                <a16:creationId xmlns:a16="http://schemas.microsoft.com/office/drawing/2014/main" id="{2A31DC9F-5C38-6079-D155-82BFEE334C9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27054B5-3391-4546-88D1-A286C0ECD133}" type="slidenum">
              <a:rPr lang="en-US" altLang="en-US" sz="1400" smtClean="0"/>
              <a:pPr fontAlgn="base">
                <a:spcBef>
                  <a:spcPct val="0"/>
                </a:spcBef>
                <a:spcAft>
                  <a:spcPct val="0"/>
                </a:spcAft>
              </a:pPr>
              <a:t>26</a:t>
            </a:fld>
            <a:endParaRPr lang="en-US" altLang="en-US" sz="1400"/>
          </a:p>
        </p:txBody>
      </p:sp>
      <p:sp>
        <p:nvSpPr>
          <p:cNvPr id="53251" name="Rectangle 1">
            <a:extLst>
              <a:ext uri="{FF2B5EF4-FFF2-40B4-BE49-F238E27FC236}">
                <a16:creationId xmlns:a16="http://schemas.microsoft.com/office/drawing/2014/main" id="{EB86E405-C644-523A-8DF0-43240208A4F3}"/>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Rectangle 2">
            <a:extLst>
              <a:ext uri="{FF2B5EF4-FFF2-40B4-BE49-F238E27FC236}">
                <a16:creationId xmlns:a16="http://schemas.microsoft.com/office/drawing/2014/main" id="{BFC35F25-A29C-433F-53AC-B3A4A6DCEE0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630330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a:extLst>
              <a:ext uri="{FF2B5EF4-FFF2-40B4-BE49-F238E27FC236}">
                <a16:creationId xmlns:a16="http://schemas.microsoft.com/office/drawing/2014/main" id="{E53464AD-268E-4F12-A69F-1611613702E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827054B5-3391-4546-88D1-A286C0ECD133}" type="slidenum">
              <a:rPr lang="en-US" altLang="en-US" sz="1400" smtClean="0"/>
              <a:pPr fontAlgn="base">
                <a:spcBef>
                  <a:spcPct val="0"/>
                </a:spcBef>
                <a:spcAft>
                  <a:spcPct val="0"/>
                </a:spcAft>
              </a:pPr>
              <a:t>27</a:t>
            </a:fld>
            <a:endParaRPr lang="en-US" altLang="en-US" sz="1400"/>
          </a:p>
        </p:txBody>
      </p:sp>
      <p:sp>
        <p:nvSpPr>
          <p:cNvPr id="53251" name="Rectangle 1">
            <a:extLst>
              <a:ext uri="{FF2B5EF4-FFF2-40B4-BE49-F238E27FC236}">
                <a16:creationId xmlns:a16="http://schemas.microsoft.com/office/drawing/2014/main" id="{D220FAEB-1D21-4CCA-974C-DD8D6E28EBE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Rectangle 2">
            <a:extLst>
              <a:ext uri="{FF2B5EF4-FFF2-40B4-BE49-F238E27FC236}">
                <a16:creationId xmlns:a16="http://schemas.microsoft.com/office/drawing/2014/main" id="{5F00A781-5753-4C3D-BC66-10D9376EB8F6}"/>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576809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948883B2-15FB-4889-9B11-9BEE5E60A70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B161C847-CD1C-4A15-AAB3-010FB476F6D4}" type="slidenum">
              <a:rPr lang="en-US" altLang="en-US" sz="1400" smtClean="0"/>
              <a:pPr fontAlgn="base">
                <a:spcBef>
                  <a:spcPct val="0"/>
                </a:spcBef>
                <a:spcAft>
                  <a:spcPct val="0"/>
                </a:spcAft>
              </a:pPr>
              <a:t>28</a:t>
            </a:fld>
            <a:endParaRPr lang="en-US" altLang="en-US" sz="1400"/>
          </a:p>
        </p:txBody>
      </p:sp>
      <p:sp>
        <p:nvSpPr>
          <p:cNvPr id="57347" name="Rectangle 1">
            <a:extLst>
              <a:ext uri="{FF2B5EF4-FFF2-40B4-BE49-F238E27FC236}">
                <a16:creationId xmlns:a16="http://schemas.microsoft.com/office/drawing/2014/main" id="{AD889288-7FC2-4CB5-A33D-01AF66DCA58B}"/>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8" name="Rectangle 2">
            <a:extLst>
              <a:ext uri="{FF2B5EF4-FFF2-40B4-BE49-F238E27FC236}">
                <a16:creationId xmlns:a16="http://schemas.microsoft.com/office/drawing/2014/main" id="{50B7FBB8-E85C-43A6-A373-8D361610A59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221677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a:extLst>
              <a:ext uri="{FF2B5EF4-FFF2-40B4-BE49-F238E27FC236}">
                <a16:creationId xmlns:a16="http://schemas.microsoft.com/office/drawing/2014/main" id="{022F26F0-173D-4827-A519-4AA11721528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D468C68-BFFA-40CD-9192-B4C3258F453F}" type="slidenum">
              <a:rPr lang="en-US" altLang="en-US" sz="1400" smtClean="0"/>
              <a:pPr fontAlgn="base">
                <a:spcBef>
                  <a:spcPct val="0"/>
                </a:spcBef>
                <a:spcAft>
                  <a:spcPct val="0"/>
                </a:spcAft>
              </a:pPr>
              <a:t>29</a:t>
            </a:fld>
            <a:endParaRPr lang="en-US" altLang="en-US" sz="1400"/>
          </a:p>
        </p:txBody>
      </p:sp>
      <p:sp>
        <p:nvSpPr>
          <p:cNvPr id="59395" name="Rectangle 1">
            <a:extLst>
              <a:ext uri="{FF2B5EF4-FFF2-40B4-BE49-F238E27FC236}">
                <a16:creationId xmlns:a16="http://schemas.microsoft.com/office/drawing/2014/main" id="{677DB5AE-ACAF-4F8B-9797-D6C6789F55C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6" name="Rectangle 2">
            <a:extLst>
              <a:ext uri="{FF2B5EF4-FFF2-40B4-BE49-F238E27FC236}">
                <a16:creationId xmlns:a16="http://schemas.microsoft.com/office/drawing/2014/main" id="{4E26E146-5337-49B4-8B63-7820A8C74B83}"/>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9698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a:extLst>
              <a:ext uri="{FF2B5EF4-FFF2-40B4-BE49-F238E27FC236}">
                <a16:creationId xmlns:a16="http://schemas.microsoft.com/office/drawing/2014/main" id="{4B172268-44DE-4215-AA2B-8F4A2D83DED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B19C7A7-633D-49C8-B09F-A59205557A13}" type="slidenum">
              <a:rPr lang="en-US" altLang="en-US" sz="1400" smtClean="0"/>
              <a:pPr fontAlgn="base">
                <a:spcBef>
                  <a:spcPct val="0"/>
                </a:spcBef>
                <a:spcAft>
                  <a:spcPct val="0"/>
                </a:spcAft>
              </a:pPr>
              <a:t>30</a:t>
            </a:fld>
            <a:endParaRPr lang="en-US" altLang="en-US" sz="1400"/>
          </a:p>
        </p:txBody>
      </p:sp>
      <p:sp>
        <p:nvSpPr>
          <p:cNvPr id="63491" name="Rectangle 1">
            <a:extLst>
              <a:ext uri="{FF2B5EF4-FFF2-40B4-BE49-F238E27FC236}">
                <a16:creationId xmlns:a16="http://schemas.microsoft.com/office/drawing/2014/main" id="{92D430C4-2D3C-4A82-BDC1-A5DF72C5FF7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2" name="Rectangle 2">
            <a:extLst>
              <a:ext uri="{FF2B5EF4-FFF2-40B4-BE49-F238E27FC236}">
                <a16:creationId xmlns:a16="http://schemas.microsoft.com/office/drawing/2014/main" id="{85164809-3C70-4471-9032-E5578352639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075980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6">
            <a:extLst>
              <a:ext uri="{FF2B5EF4-FFF2-40B4-BE49-F238E27FC236}">
                <a16:creationId xmlns:a16="http://schemas.microsoft.com/office/drawing/2014/main" id="{F11096CC-ED3E-4EA4-A233-DA0EC75539B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33CF2935-F50A-4656-9B81-B5B94F161BCE}" type="slidenum">
              <a:rPr lang="en-US" altLang="en-US" sz="1400" smtClean="0"/>
              <a:pPr fontAlgn="base">
                <a:spcBef>
                  <a:spcPct val="0"/>
                </a:spcBef>
                <a:spcAft>
                  <a:spcPct val="0"/>
                </a:spcAft>
              </a:pPr>
              <a:t>31</a:t>
            </a:fld>
            <a:endParaRPr lang="en-US" altLang="en-US" sz="1400"/>
          </a:p>
        </p:txBody>
      </p:sp>
      <p:sp>
        <p:nvSpPr>
          <p:cNvPr id="69635" name="Rectangle 1">
            <a:extLst>
              <a:ext uri="{FF2B5EF4-FFF2-40B4-BE49-F238E27FC236}">
                <a16:creationId xmlns:a16="http://schemas.microsoft.com/office/drawing/2014/main" id="{62770617-1A98-4CA3-8D4C-698AB551B725}"/>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6" name="Rectangle 2">
            <a:extLst>
              <a:ext uri="{FF2B5EF4-FFF2-40B4-BE49-F238E27FC236}">
                <a16:creationId xmlns:a16="http://schemas.microsoft.com/office/drawing/2014/main" id="{D6D811D2-1146-4882-BA59-09531FBE014F}"/>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517710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6">
            <a:extLst>
              <a:ext uri="{FF2B5EF4-FFF2-40B4-BE49-F238E27FC236}">
                <a16:creationId xmlns:a16="http://schemas.microsoft.com/office/drawing/2014/main" id="{8D03F624-35B7-4092-91C3-C9459133762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331C6F2-B69D-401F-97A7-557CD75FD8CE}" type="slidenum">
              <a:rPr lang="en-US" altLang="en-US" sz="1400" smtClean="0"/>
              <a:pPr fontAlgn="base">
                <a:spcBef>
                  <a:spcPct val="0"/>
                </a:spcBef>
                <a:spcAft>
                  <a:spcPct val="0"/>
                </a:spcAft>
              </a:pPr>
              <a:t>32</a:t>
            </a:fld>
            <a:endParaRPr lang="en-US" altLang="en-US" sz="1400"/>
          </a:p>
        </p:txBody>
      </p:sp>
      <p:sp>
        <p:nvSpPr>
          <p:cNvPr id="73731" name="Rectangle 1">
            <a:extLst>
              <a:ext uri="{FF2B5EF4-FFF2-40B4-BE49-F238E27FC236}">
                <a16:creationId xmlns:a16="http://schemas.microsoft.com/office/drawing/2014/main" id="{73D54D69-9731-445E-BA11-9A995261B85F}"/>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2" name="Rectangle 2">
            <a:extLst>
              <a:ext uri="{FF2B5EF4-FFF2-40B4-BE49-F238E27FC236}">
                <a16:creationId xmlns:a16="http://schemas.microsoft.com/office/drawing/2014/main" id="{07BCF76C-32AD-4273-877B-527B9F3F11A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1395451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33</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fontAlgn="base">
              <a:spcBef>
                <a:spcPct val="0"/>
              </a:spcBef>
              <a:spcAft>
                <a:spcPct val="0"/>
              </a:spcAft>
            </a:pPr>
            <a:fld id="{2D995167-AEF5-4BA1-9B58-7C2C137C6DC2}" type="slidenum">
              <a:rPr lang="en-US" altLang="en-US">
                <a:solidFill>
                  <a:srgbClr val="000000"/>
                </a:solidFill>
              </a:rPr>
              <a:pPr algn="r" fontAlgn="base">
                <a:spcBef>
                  <a:spcPct val="0"/>
                </a:spcBef>
                <a:spcAft>
                  <a:spcPct val="0"/>
                </a:spcAft>
              </a:pPr>
              <a:t>4</a:t>
            </a:fld>
            <a:endParaRPr lang="en-US" altLang="en-US">
              <a:solidFill>
                <a:srgbClr val="000000"/>
              </a:solidFill>
            </a:endParaRPr>
          </a:p>
        </p:txBody>
      </p:sp>
      <p:sp>
        <p:nvSpPr>
          <p:cNvPr id="614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endParaRPr lang="en-US" altLang="en-US" sz="1800">
              <a:solidFill>
                <a:srgbClr val="000000"/>
              </a:solidFill>
              <a:latin typeface="Verdana" panose="020B0604030504040204" pitchFamily="34" charset="0"/>
            </a:endParaRPr>
          </a:p>
        </p:txBody>
      </p:sp>
      <p:sp>
        <p:nvSpPr>
          <p:cNvPr id="614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967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a:extLst>
              <a:ext uri="{FF2B5EF4-FFF2-40B4-BE49-F238E27FC236}">
                <a16:creationId xmlns:a16="http://schemas.microsoft.com/office/drawing/2014/main" id="{17E8D622-80D6-40DA-9BC8-3153E9815B5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FEDD38A-01F1-4256-8F5B-703F4E464BAE}" type="slidenum">
              <a:rPr lang="en-US" altLang="en-US" sz="1400" smtClean="0"/>
              <a:pPr fontAlgn="base">
                <a:spcBef>
                  <a:spcPct val="0"/>
                </a:spcBef>
                <a:spcAft>
                  <a:spcPct val="0"/>
                </a:spcAft>
              </a:pPr>
              <a:t>6</a:t>
            </a:fld>
            <a:endParaRPr lang="en-US" altLang="en-US" sz="1400"/>
          </a:p>
        </p:txBody>
      </p:sp>
      <p:sp>
        <p:nvSpPr>
          <p:cNvPr id="12291" name="Rectangle 1">
            <a:extLst>
              <a:ext uri="{FF2B5EF4-FFF2-40B4-BE49-F238E27FC236}">
                <a16:creationId xmlns:a16="http://schemas.microsoft.com/office/drawing/2014/main" id="{0EA51A93-0FEA-47F3-B34E-2D0DE9008CC6}"/>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a:extLst>
              <a:ext uri="{FF2B5EF4-FFF2-40B4-BE49-F238E27FC236}">
                <a16:creationId xmlns:a16="http://schemas.microsoft.com/office/drawing/2014/main" id="{93008CBD-B67E-4B53-BCE0-CAAF164A699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01205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3C2600DE-4ECD-485A-8F86-63C22BA1CF1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C50C1E5E-5C66-4F9D-9A95-93A29780F283}" type="slidenum">
              <a:rPr lang="en-US" altLang="en-US" sz="1400" smtClean="0"/>
              <a:pPr fontAlgn="base">
                <a:spcBef>
                  <a:spcPct val="0"/>
                </a:spcBef>
                <a:spcAft>
                  <a:spcPct val="0"/>
                </a:spcAft>
              </a:pPr>
              <a:t>7</a:t>
            </a:fld>
            <a:endParaRPr lang="en-US" altLang="en-US" sz="1400"/>
          </a:p>
        </p:txBody>
      </p:sp>
      <p:sp>
        <p:nvSpPr>
          <p:cNvPr id="14339" name="Rectangle 1">
            <a:extLst>
              <a:ext uri="{FF2B5EF4-FFF2-40B4-BE49-F238E27FC236}">
                <a16:creationId xmlns:a16="http://schemas.microsoft.com/office/drawing/2014/main" id="{3BD94AE5-422A-455C-BBC7-76271B43ED3B}"/>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a:extLst>
              <a:ext uri="{FF2B5EF4-FFF2-40B4-BE49-F238E27FC236}">
                <a16:creationId xmlns:a16="http://schemas.microsoft.com/office/drawing/2014/main" id="{5AB765BE-2FC6-40AE-8382-34B180BEB3B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240343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2A3A8F62-309B-4A6E-9FB7-211EDE228B6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2287F08-8D95-4C05-BABA-7065A85631B5}" type="slidenum">
              <a:rPr lang="en-US" altLang="en-US" sz="1400" smtClean="0"/>
              <a:pPr fontAlgn="base">
                <a:spcBef>
                  <a:spcPct val="0"/>
                </a:spcBef>
                <a:spcAft>
                  <a:spcPct val="0"/>
                </a:spcAft>
              </a:pPr>
              <a:t>9</a:t>
            </a:fld>
            <a:endParaRPr lang="en-US" altLang="en-US" sz="1400"/>
          </a:p>
        </p:txBody>
      </p:sp>
      <p:sp>
        <p:nvSpPr>
          <p:cNvPr id="18435" name="Rectangle 1">
            <a:extLst>
              <a:ext uri="{FF2B5EF4-FFF2-40B4-BE49-F238E27FC236}">
                <a16:creationId xmlns:a16="http://schemas.microsoft.com/office/drawing/2014/main" id="{0DB13302-C838-4DC3-B806-D79013DE096E}"/>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6" name="Rectangle 2">
            <a:extLst>
              <a:ext uri="{FF2B5EF4-FFF2-40B4-BE49-F238E27FC236}">
                <a16:creationId xmlns:a16="http://schemas.microsoft.com/office/drawing/2014/main" id="{AD5AC47D-BD8C-44F5-97E2-DAED6B2CC65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65034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ED7C745F-9830-4629-A237-DA8224D3196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84BF67D-9CFE-4A80-B651-E8B75C1639FA}" type="slidenum">
              <a:rPr lang="en-US" altLang="en-US" sz="1400" smtClean="0"/>
              <a:pPr fontAlgn="base">
                <a:spcBef>
                  <a:spcPct val="0"/>
                </a:spcBef>
                <a:spcAft>
                  <a:spcPct val="0"/>
                </a:spcAft>
              </a:pPr>
              <a:t>10</a:t>
            </a:fld>
            <a:endParaRPr lang="en-US" altLang="en-US" sz="1400"/>
          </a:p>
        </p:txBody>
      </p:sp>
      <p:sp>
        <p:nvSpPr>
          <p:cNvPr id="20483" name="Rectangle 1">
            <a:extLst>
              <a:ext uri="{FF2B5EF4-FFF2-40B4-BE49-F238E27FC236}">
                <a16:creationId xmlns:a16="http://schemas.microsoft.com/office/drawing/2014/main" id="{50418E0A-9FE4-484C-88C2-AE7E38299AF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4" name="Rectangle 2">
            <a:extLst>
              <a:ext uri="{FF2B5EF4-FFF2-40B4-BE49-F238E27FC236}">
                <a16:creationId xmlns:a16="http://schemas.microsoft.com/office/drawing/2014/main" id="{3C9988C9-2A6D-495B-BC59-E95D3FC3B9F3}"/>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96734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id="{B42062CA-5449-45DE-BD20-07758ADEFC0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C77EF10E-4233-424A-B03B-2D9766F35AA5}" type="slidenum">
              <a:rPr lang="en-US" altLang="en-US" sz="1400" smtClean="0"/>
              <a:pPr fontAlgn="base">
                <a:spcBef>
                  <a:spcPct val="0"/>
                </a:spcBef>
                <a:spcAft>
                  <a:spcPct val="0"/>
                </a:spcAft>
              </a:pPr>
              <a:t>11</a:t>
            </a:fld>
            <a:endParaRPr lang="en-US" altLang="en-US" sz="1400"/>
          </a:p>
        </p:txBody>
      </p:sp>
      <p:sp>
        <p:nvSpPr>
          <p:cNvPr id="22531" name="Rectangle 1">
            <a:extLst>
              <a:ext uri="{FF2B5EF4-FFF2-40B4-BE49-F238E27FC236}">
                <a16:creationId xmlns:a16="http://schemas.microsoft.com/office/drawing/2014/main" id="{BC20F4BB-0C24-47F3-889A-A5B97BF5E628}"/>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2" name="Rectangle 2">
            <a:extLst>
              <a:ext uri="{FF2B5EF4-FFF2-40B4-BE49-F238E27FC236}">
                <a16:creationId xmlns:a16="http://schemas.microsoft.com/office/drawing/2014/main" id="{0356B360-06C4-4A64-BE41-B2F349F1165D}"/>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900029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a16="http://schemas.microsoft.com/office/drawing/2014/main" id="{8653E351-7F8E-4C04-B69B-5C01557B8C49}"/>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1266" name="Text Box 2">
            <a:extLst>
              <a:ext uri="{FF2B5EF4-FFF2-40B4-BE49-F238E27FC236}">
                <a16:creationId xmlns:a16="http://schemas.microsoft.com/office/drawing/2014/main" id="{9873240B-B1FF-47A2-86E3-C6713C510DBE}"/>
              </a:ext>
            </a:extLst>
          </p:cNvPr>
          <p:cNvSpPr txBox="1">
            <a:spLocks noChangeArrowheads="1"/>
          </p:cNvSpPr>
          <p:nvPr/>
        </p:nvSpPr>
        <p:spPr bwMode="auto">
          <a:xfrm>
            <a:off x="800100" y="886585"/>
            <a:ext cx="4343400" cy="2583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indent="-227013">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 The approximate junction threshold voltage of a germanium diode is </a:t>
            </a:r>
            <a:r>
              <a:rPr lang="en-US" altLang="en-US" sz="1500" b="1" dirty="0">
                <a:solidFill>
                  <a:srgbClr val="000066"/>
                </a:solidFill>
                <a:latin typeface="Calibri (Body)"/>
                <a:ea typeface="Microsoft YaHei" panose="020B0503020204020204" pitchFamily="34" charset="-122"/>
              </a:rPr>
              <a:t>0.3 volts. </a:t>
            </a:r>
            <a:r>
              <a:rPr lang="en-US" altLang="en-US" sz="750" dirty="0">
                <a:solidFill>
                  <a:srgbClr val="000066"/>
                </a:solidFill>
                <a:latin typeface="Calibri (Body)"/>
                <a:ea typeface="Microsoft YaHei" panose="020B0503020204020204" pitchFamily="34" charset="-122"/>
              </a:rPr>
              <a:t>(G6A03)</a:t>
            </a:r>
          </a:p>
          <a:p>
            <a:pPr lvl="2">
              <a:lnSpc>
                <a:spcPct val="100000"/>
              </a:lnSpc>
              <a:spcBef>
                <a:spcPts val="244"/>
              </a:spcBef>
              <a:buClr>
                <a:srgbClr val="FF1515"/>
              </a:buClr>
              <a:buFont typeface="Symbol" panose="05050102010706020507" pitchFamily="18" charset="2"/>
              <a:buChar char=""/>
            </a:pPr>
            <a:r>
              <a:rPr lang="en-US" altLang="en-US" sz="1200" dirty="0">
                <a:solidFill>
                  <a:srgbClr val="FF0000"/>
                </a:solidFill>
                <a:latin typeface="Calibri (Body)"/>
                <a:ea typeface="Microsoft YaHei" panose="020B0503020204020204" pitchFamily="34" charset="-122"/>
              </a:rPr>
              <a:t>This is the voltage drop across the diode junction when it is conducting in the forward direction.</a:t>
            </a:r>
          </a:p>
          <a:p>
            <a:pPr>
              <a:lnSpc>
                <a:spcPct val="100000"/>
              </a:lnSpc>
              <a:spcBef>
                <a:spcPts val="1069"/>
              </a:spcBef>
              <a:buNone/>
            </a:pPr>
            <a:endParaRPr lang="en-US" altLang="en-US" sz="100" dirty="0">
              <a:solidFill>
                <a:srgbClr val="FF0000"/>
              </a:solidFill>
              <a:latin typeface="Calibri (Body)"/>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approximate junction threshold voltage of a silicon diode is </a:t>
            </a:r>
            <a:r>
              <a:rPr lang="en-US" altLang="en-US" sz="1500" b="1" dirty="0">
                <a:solidFill>
                  <a:srgbClr val="000066"/>
                </a:solidFill>
                <a:latin typeface="Calibri (Body)"/>
                <a:ea typeface="Microsoft YaHei" panose="020B0503020204020204" pitchFamily="34" charset="-122"/>
              </a:rPr>
              <a:t>0.7 volts</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(G6A05)</a:t>
            </a:r>
            <a:r>
              <a:rPr lang="en-US" altLang="en-US" sz="1500" dirty="0">
                <a:solidFill>
                  <a:srgbClr val="000066"/>
                </a:solidFill>
                <a:latin typeface="Calibri (Body)"/>
                <a:ea typeface="Microsoft YaHei" panose="020B0503020204020204" pitchFamily="34" charset="-122"/>
              </a:rPr>
              <a:t> </a:t>
            </a:r>
          </a:p>
          <a:p>
            <a:pPr lvl="2">
              <a:lnSpc>
                <a:spcPct val="100000"/>
              </a:lnSpc>
              <a:spcBef>
                <a:spcPts val="244"/>
              </a:spcBef>
              <a:buClr>
                <a:srgbClr val="FF1515"/>
              </a:buClr>
              <a:buFont typeface="Symbol" panose="05050102010706020507" pitchFamily="18" charset="2"/>
              <a:buChar char=""/>
            </a:pPr>
            <a:r>
              <a:rPr lang="en-US" altLang="en-US" sz="1200" i="1" dirty="0">
                <a:solidFill>
                  <a:srgbClr val="FF0000"/>
                </a:solidFill>
                <a:latin typeface="Calibri (Body)"/>
                <a:ea typeface="Microsoft YaHei" panose="020B0503020204020204" pitchFamily="34" charset="-122"/>
              </a:rPr>
              <a:t>This is the voltage drop across the diode  junction when it is conducting in the forward direction.</a:t>
            </a:r>
          </a:p>
          <a:p>
            <a:pPr>
              <a:lnSpc>
                <a:spcPct val="100000"/>
              </a:lnSpc>
              <a:spcBef>
                <a:spcPts val="1069"/>
              </a:spcBef>
              <a:buNone/>
            </a:pPr>
            <a:endParaRPr lang="en-US" altLang="en-US" sz="1200" dirty="0">
              <a:solidFill>
                <a:srgbClr val="FF0000"/>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2" name="Picture 1"/>
          <p:cNvPicPr>
            <a:picLocks noChangeAspect="1"/>
          </p:cNvPicPr>
          <p:nvPr/>
        </p:nvPicPr>
        <p:blipFill>
          <a:blip r:embed="rId3"/>
          <a:stretch>
            <a:fillRect/>
          </a:stretch>
        </p:blipFill>
        <p:spPr>
          <a:xfrm>
            <a:off x="5246972" y="846965"/>
            <a:ext cx="1649709" cy="1254880"/>
          </a:xfrm>
          <a:prstGeom prst="rect">
            <a:avLst/>
          </a:prstGeom>
        </p:spPr>
      </p:pic>
      <p:sp>
        <p:nvSpPr>
          <p:cNvPr id="4" name="TextBox 3"/>
          <p:cNvSpPr txBox="1"/>
          <p:nvPr/>
        </p:nvSpPr>
        <p:spPr>
          <a:xfrm>
            <a:off x="85970" y="3389262"/>
            <a:ext cx="8448430" cy="1182375"/>
          </a:xfrm>
          <a:prstGeom prst="rect">
            <a:avLst/>
          </a:prstGeom>
          <a:noFill/>
        </p:spPr>
        <p:txBody>
          <a:bodyPr wrap="square" rtlCol="0">
            <a:spAutoFit/>
          </a:bodyPr>
          <a:lstStyle/>
          <a:p>
            <a:pPr marL="1243013" lvl="3" indent="-214313">
              <a:spcBef>
                <a:spcPts val="244"/>
              </a:spcBef>
              <a:buClr>
                <a:srgbClr val="FF1515"/>
              </a:buClr>
              <a:buFont typeface="Arial" panose="020B0604020202020204" pitchFamily="34" charset="0"/>
              <a:buChar char="•"/>
            </a:pPr>
            <a:r>
              <a:rPr lang="en-US" altLang="en-US" sz="1200" dirty="0">
                <a:solidFill>
                  <a:srgbClr val="FF0000"/>
                </a:solidFill>
                <a:latin typeface="Calibri (Body)"/>
                <a:ea typeface="Microsoft YaHei" panose="020B0503020204020204" pitchFamily="34" charset="-122"/>
              </a:rPr>
              <a:t>A silicon diode will conduct current only if its anode is at a positive voltage compared to its cathode; it is then said to be </a:t>
            </a:r>
            <a:r>
              <a:rPr lang="en-US" altLang="en-US" sz="1200" b="1" dirty="0">
                <a:solidFill>
                  <a:srgbClr val="FF0000"/>
                </a:solidFill>
                <a:latin typeface="Calibri (Body)"/>
                <a:ea typeface="Microsoft YaHei" panose="020B0503020204020204" pitchFamily="34" charset="-122"/>
              </a:rPr>
              <a:t>forward biased</a:t>
            </a:r>
            <a:r>
              <a:rPr lang="en-US" altLang="en-US" sz="1200" dirty="0">
                <a:solidFill>
                  <a:srgbClr val="FF0000"/>
                </a:solidFill>
                <a:latin typeface="Calibri (Body)"/>
                <a:ea typeface="Microsoft YaHei" panose="020B0503020204020204" pitchFamily="34" charset="-122"/>
              </a:rPr>
              <a:t>.</a:t>
            </a:r>
          </a:p>
          <a:p>
            <a:pPr marL="1243013" lvl="3" indent="-214313">
              <a:spcBef>
                <a:spcPts val="244"/>
              </a:spcBef>
              <a:buClr>
                <a:srgbClr val="FF1515"/>
              </a:buClr>
              <a:buFont typeface="Arial" panose="020B0604020202020204" pitchFamily="34" charset="0"/>
              <a:buChar char="•"/>
            </a:pPr>
            <a:endParaRPr lang="en-US" altLang="en-US" sz="750" b="1" dirty="0">
              <a:solidFill>
                <a:srgbClr val="FF0000"/>
              </a:solidFill>
              <a:latin typeface="Calibri (Body)"/>
              <a:ea typeface="Microsoft YaHei" panose="020B0503020204020204" pitchFamily="34" charset="-122"/>
            </a:endParaRPr>
          </a:p>
          <a:p>
            <a:pPr marL="1243013" lvl="3" indent="-214313">
              <a:spcBef>
                <a:spcPts val="244"/>
              </a:spcBef>
              <a:buClr>
                <a:srgbClr val="FF1515"/>
              </a:buClr>
              <a:buFont typeface="Arial" panose="020B0604020202020204" pitchFamily="34" charset="0"/>
              <a:buChar char="•"/>
            </a:pPr>
            <a:r>
              <a:rPr lang="en-US" altLang="en-US" sz="1200" dirty="0">
                <a:solidFill>
                  <a:srgbClr val="FF0000"/>
                </a:solidFill>
                <a:latin typeface="Calibri (Body)"/>
                <a:ea typeface="Microsoft YaHei" panose="020B0503020204020204" pitchFamily="34" charset="-122"/>
              </a:rPr>
              <a:t>The </a:t>
            </a:r>
            <a:r>
              <a:rPr lang="en-US" altLang="en-US" sz="1200" b="1" dirty="0">
                <a:solidFill>
                  <a:srgbClr val="FF0000"/>
                </a:solidFill>
                <a:latin typeface="Calibri (Body)"/>
                <a:ea typeface="Microsoft YaHei" panose="020B0503020204020204" pitchFamily="34" charset="-122"/>
              </a:rPr>
              <a:t>Forward bias</a:t>
            </a:r>
            <a:r>
              <a:rPr lang="en-US" altLang="en-US" sz="1200" dirty="0">
                <a:solidFill>
                  <a:srgbClr val="FF0000"/>
                </a:solidFill>
                <a:latin typeface="Calibri (Body)"/>
                <a:ea typeface="Microsoft YaHei" panose="020B0503020204020204" pitchFamily="34" charset="-122"/>
              </a:rPr>
              <a:t> decreases the resistance of the diode whereas the </a:t>
            </a:r>
            <a:r>
              <a:rPr lang="en-US" altLang="en-US" sz="1200" b="1" dirty="0">
                <a:solidFill>
                  <a:srgbClr val="FF0000"/>
                </a:solidFill>
                <a:latin typeface="Calibri (Body)"/>
                <a:ea typeface="Microsoft YaHei" panose="020B0503020204020204" pitchFamily="34" charset="-122"/>
              </a:rPr>
              <a:t>reversed bias</a:t>
            </a:r>
            <a:r>
              <a:rPr lang="en-US" altLang="en-US" sz="1200" dirty="0">
                <a:solidFill>
                  <a:srgbClr val="FF0000"/>
                </a:solidFill>
                <a:latin typeface="Calibri (Body)"/>
                <a:ea typeface="Microsoft YaHei" panose="020B0503020204020204" pitchFamily="34" charset="-122"/>
              </a:rPr>
              <a:t> increases the resistance of the diode. In </a:t>
            </a:r>
            <a:r>
              <a:rPr lang="en-US" altLang="en-US" sz="1200" b="1" dirty="0">
                <a:solidFill>
                  <a:srgbClr val="FF0000"/>
                </a:solidFill>
                <a:latin typeface="Calibri (Body)"/>
                <a:ea typeface="Microsoft YaHei" panose="020B0503020204020204" pitchFamily="34" charset="-122"/>
              </a:rPr>
              <a:t>forward biasing</a:t>
            </a:r>
            <a:r>
              <a:rPr lang="en-US" altLang="en-US" sz="1200" dirty="0">
                <a:solidFill>
                  <a:srgbClr val="FF0000"/>
                </a:solidFill>
                <a:latin typeface="Calibri (Body)"/>
                <a:ea typeface="Microsoft YaHei" panose="020B0503020204020204" pitchFamily="34" charset="-122"/>
              </a:rPr>
              <a:t> the current is easily flowing through the circuit whereas </a:t>
            </a:r>
            <a:r>
              <a:rPr lang="en-US" altLang="en-US" sz="1200" b="1" dirty="0">
                <a:solidFill>
                  <a:srgbClr val="FF0000"/>
                </a:solidFill>
                <a:latin typeface="Calibri (Body)"/>
                <a:ea typeface="Microsoft YaHei" panose="020B0503020204020204" pitchFamily="34" charset="-122"/>
              </a:rPr>
              <a:t>reverse bias</a:t>
            </a:r>
            <a:r>
              <a:rPr lang="en-US" altLang="en-US" sz="1200" dirty="0">
                <a:solidFill>
                  <a:srgbClr val="FF0000"/>
                </a:solidFill>
                <a:latin typeface="Calibri (Body)"/>
                <a:ea typeface="Microsoft YaHei" panose="020B0503020204020204" pitchFamily="34" charset="-122"/>
              </a:rPr>
              <a:t> does not allow the current to flow through it.</a:t>
            </a:r>
          </a:p>
        </p:txBody>
      </p:sp>
      <p:sp>
        <p:nvSpPr>
          <p:cNvPr id="6" name="TextBox 5"/>
          <p:cNvSpPr txBox="1"/>
          <p:nvPr/>
        </p:nvSpPr>
        <p:spPr>
          <a:xfrm>
            <a:off x="6837065" y="1739832"/>
            <a:ext cx="1771650" cy="461665"/>
          </a:xfrm>
          <a:prstGeom prst="rect">
            <a:avLst/>
          </a:prstGeom>
          <a:noFill/>
        </p:spPr>
        <p:txBody>
          <a:bodyPr wrap="square" rtlCol="0">
            <a:spAutoFit/>
          </a:bodyPr>
          <a:lstStyle/>
          <a:p>
            <a:r>
              <a:rPr lang="en-US" sz="1050" dirty="0">
                <a:solidFill>
                  <a:srgbClr val="FF0000"/>
                </a:solidFill>
                <a:latin typeface="Calibri (Body)"/>
              </a:rPr>
              <a:t>1N34A Germanium Diode.</a:t>
            </a:r>
          </a:p>
          <a:p>
            <a:endParaRPr lang="en-US" sz="1350" dirty="0"/>
          </a:p>
        </p:txBody>
      </p:sp>
      <p:pic>
        <p:nvPicPr>
          <p:cNvPr id="7" name="Picture 6"/>
          <p:cNvPicPr>
            <a:picLocks noChangeAspect="1"/>
          </p:cNvPicPr>
          <p:nvPr/>
        </p:nvPicPr>
        <p:blipFill>
          <a:blip r:embed="rId4"/>
          <a:stretch>
            <a:fillRect/>
          </a:stretch>
        </p:blipFill>
        <p:spPr>
          <a:xfrm>
            <a:off x="5225765" y="2171269"/>
            <a:ext cx="1792857" cy="1200000"/>
          </a:xfrm>
          <a:prstGeom prst="rect">
            <a:avLst/>
          </a:prstGeom>
        </p:spPr>
      </p:pic>
      <p:sp>
        <p:nvSpPr>
          <p:cNvPr id="8" name="TextBox 7"/>
          <p:cNvSpPr txBox="1"/>
          <p:nvPr/>
        </p:nvSpPr>
        <p:spPr>
          <a:xfrm>
            <a:off x="7100888" y="2306999"/>
            <a:ext cx="1657350" cy="1061829"/>
          </a:xfrm>
          <a:prstGeom prst="rect">
            <a:avLst/>
          </a:prstGeom>
          <a:noFill/>
        </p:spPr>
        <p:txBody>
          <a:bodyPr wrap="square" rtlCol="0">
            <a:spAutoFit/>
          </a:bodyPr>
          <a:lstStyle/>
          <a:p>
            <a:r>
              <a:rPr lang="en-US" sz="1050" dirty="0">
                <a:solidFill>
                  <a:srgbClr val="FF0000"/>
                </a:solidFill>
                <a:latin typeface="Calibri (Body)"/>
              </a:rPr>
              <a:t>You can bet that when you see a quartet of large silicon diodes in close proximity that they are the main ingredients of a full-wave rectifier.</a:t>
            </a:r>
          </a:p>
        </p:txBody>
      </p:sp>
      <p:sp>
        <p:nvSpPr>
          <p:cNvPr id="9" name="Slide Number Placeholder 8"/>
          <p:cNvSpPr>
            <a:spLocks noGrp="1"/>
          </p:cNvSpPr>
          <p:nvPr>
            <p:ph type="sldNum" sz="quarter" idx="12"/>
          </p:nvPr>
        </p:nvSpPr>
        <p:spPr/>
        <p:txBody>
          <a:bodyPr/>
          <a:lstStyle/>
          <a:p>
            <a:pPr>
              <a:defRPr/>
            </a:pPr>
            <a:fld id="{186E69C9-239C-4675-93AA-69E42E4BB60C}" type="slidenum">
              <a:rPr lang="en-US" smtClean="0"/>
              <a:pPr>
                <a:defRPr/>
              </a:pPr>
              <a:t>10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1266">
                                            <p:txEl>
                                              <p:pRg st="0" end="0"/>
                                            </p:txEl>
                                          </p:spTgt>
                                        </p:tgtEl>
                                        <p:attrNameLst>
                                          <p:attrName>style.visibility</p:attrName>
                                        </p:attrNameLst>
                                      </p:cBhvr>
                                      <p:to>
                                        <p:strVal val="visible"/>
                                      </p:to>
                                    </p:set>
                                    <p:animEffect transition="in" filter="wipe(up)">
                                      <p:cBhvr additive="repl">
                                        <p:cTn id="7" dur="1000"/>
                                        <p:tgtEl>
                                          <p:spTgt spid="11266">
                                            <p:txEl>
                                              <p:pRg st="0" end="0"/>
                                            </p:txEl>
                                          </p:spTgt>
                                        </p:tgtEl>
                                      </p:cBhvr>
                                    </p:animEffect>
                                  </p:childTnLst>
                                </p:cTn>
                              </p:par>
                            </p:childTnLst>
                          </p:cTn>
                        </p:par>
                        <p:par>
                          <p:cTn id="8" fill="hold" nodeType="withGroup">
                            <p:stCondLst>
                              <p:cond delay="1000"/>
                            </p:stCondLst>
                            <p:childTnLst>
                              <p:par>
                                <p:cTn id="9" presetID="2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1000"/>
                                        <p:tgtEl>
                                          <p:spTgt spid="2"/>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additive="repl">
                                        <p:cTn id="18" dur="1" fill="hold">
                                          <p:stCondLst>
                                            <p:cond delay="0"/>
                                          </p:stCondLst>
                                        </p:cTn>
                                        <p:tgtEl>
                                          <p:spTgt spid="11266">
                                            <p:txEl>
                                              <p:pRg st="1" end="1"/>
                                            </p:txEl>
                                          </p:spTgt>
                                        </p:tgtEl>
                                        <p:attrNameLst>
                                          <p:attrName>style.visibility</p:attrName>
                                        </p:attrNameLst>
                                      </p:cBhvr>
                                      <p:to>
                                        <p:strVal val="visible"/>
                                      </p:to>
                                    </p:set>
                                    <p:animEffect transition="in" filter="wipe(left)">
                                      <p:cBhvr additive="repl">
                                        <p:cTn id="19" dur="1000"/>
                                        <p:tgtEl>
                                          <p:spTgt spid="11266">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nodeType="clickEffect">
                                  <p:stCondLst>
                                    <p:cond delay="0"/>
                                  </p:stCondLst>
                                  <p:childTnLst>
                                    <p:set>
                                      <p:cBhvr additive="repl">
                                        <p:cTn id="23" dur="1" fill="hold">
                                          <p:stCondLst>
                                            <p:cond delay="0"/>
                                          </p:stCondLst>
                                        </p:cTn>
                                        <p:tgtEl>
                                          <p:spTgt spid="11266">
                                            <p:txEl>
                                              <p:pRg st="3" end="3"/>
                                            </p:txEl>
                                          </p:spTgt>
                                        </p:tgtEl>
                                        <p:attrNameLst>
                                          <p:attrName>style.visibility</p:attrName>
                                        </p:attrNameLst>
                                      </p:cBhvr>
                                      <p:to>
                                        <p:strVal val="visible"/>
                                      </p:to>
                                    </p:set>
                                    <p:animEffect transition="in" filter="wipe(left)">
                                      <p:cBhvr additive="repl">
                                        <p:cTn id="24" dur="1000"/>
                                        <p:tgtEl>
                                          <p:spTgt spid="11266">
                                            <p:txEl>
                                              <p:pRg st="3" end="3"/>
                                            </p:txEl>
                                          </p:spTgt>
                                        </p:tgtEl>
                                      </p:cBhvr>
                                    </p:animEffect>
                                  </p:childTnLst>
                                </p:cTn>
                              </p:par>
                            </p:childTnLst>
                          </p:cTn>
                        </p:par>
                        <p:par>
                          <p:cTn id="25" fill="hold">
                            <p:stCondLst>
                              <p:cond delay="1000"/>
                            </p:stCondLst>
                            <p:childTnLst>
                              <p:par>
                                <p:cTn id="26" presetID="22" presetClass="entr" presetSubtype="2"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1000"/>
                                        <p:tgtEl>
                                          <p:spTgt spid="7"/>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additive="repl">
                                        <p:cTn id="35" dur="1" fill="hold">
                                          <p:stCondLst>
                                            <p:cond delay="0"/>
                                          </p:stCondLst>
                                        </p:cTn>
                                        <p:tgtEl>
                                          <p:spTgt spid="11266">
                                            <p:txEl>
                                              <p:pRg st="4" end="4"/>
                                            </p:txEl>
                                          </p:spTgt>
                                        </p:tgtEl>
                                        <p:attrNameLst>
                                          <p:attrName>style.visibility</p:attrName>
                                        </p:attrNameLst>
                                      </p:cBhvr>
                                      <p:to>
                                        <p:strVal val="visible"/>
                                      </p:to>
                                    </p:set>
                                    <p:animEffect transition="in" filter="wipe(left)">
                                      <p:cBhvr additive="repl">
                                        <p:cTn id="36" dur="1000"/>
                                        <p:tgtEl>
                                          <p:spTgt spid="1126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wipe(left)">
                                      <p:cBhvr>
                                        <p:cTn id="41" dur="1000"/>
                                        <p:tgtEl>
                                          <p:spTgt spid="4">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Effect transition="in" filter="wipe(down)">
                                      <p:cBhvr>
                                        <p:cTn id="46"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a:extLst>
              <a:ext uri="{FF2B5EF4-FFF2-40B4-BE49-F238E27FC236}">
                <a16:creationId xmlns:a16="http://schemas.microsoft.com/office/drawing/2014/main" id="{D5295353-9F46-4C8D-A66E-FE79C1319873}"/>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2290" name="Text Box 2">
            <a:extLst>
              <a:ext uri="{FF2B5EF4-FFF2-40B4-BE49-F238E27FC236}">
                <a16:creationId xmlns:a16="http://schemas.microsoft.com/office/drawing/2014/main" id="{81795A77-62BA-4FDF-9741-D60E42DD536C}"/>
              </a:ext>
            </a:extLst>
          </p:cNvPr>
          <p:cNvSpPr txBox="1">
            <a:spLocks noChangeArrowheads="1"/>
          </p:cNvSpPr>
          <p:nvPr/>
        </p:nvSpPr>
        <p:spPr bwMode="auto">
          <a:xfrm>
            <a:off x="1201341" y="1059998"/>
            <a:ext cx="6711554"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An LED is </a:t>
            </a:r>
            <a:r>
              <a:rPr lang="en-US" altLang="en-US" sz="1500" b="1" dirty="0">
                <a:solidFill>
                  <a:srgbClr val="000066"/>
                </a:solidFill>
                <a:latin typeface="Calibri (Body)"/>
                <a:ea typeface="Microsoft YaHei" panose="020B0503020204020204" pitchFamily="34" charset="-122"/>
              </a:rPr>
              <a:t>forward biased </a:t>
            </a:r>
            <a:r>
              <a:rPr lang="en-US" altLang="en-US" sz="1500" dirty="0">
                <a:solidFill>
                  <a:srgbClr val="000066"/>
                </a:solidFill>
                <a:latin typeface="Calibri (Body)"/>
                <a:ea typeface="Microsoft YaHei" panose="020B0503020204020204" pitchFamily="34" charset="-122"/>
              </a:rPr>
              <a:t>when emitting light. </a:t>
            </a:r>
            <a:r>
              <a:rPr lang="en-US" altLang="en-US" sz="750" dirty="0">
                <a:solidFill>
                  <a:srgbClr val="000066"/>
                </a:solidFill>
                <a:latin typeface="Calibri (Body)"/>
                <a:ea typeface="Microsoft YaHei" panose="020B0503020204020204" pitchFamily="34" charset="-122"/>
              </a:rPr>
              <a:t>(G6B08)</a:t>
            </a:r>
            <a:r>
              <a:rPr lang="en-US" altLang="en-US" sz="1500" dirty="0">
                <a:solidFill>
                  <a:srgbClr val="000066"/>
                </a:solidFill>
                <a:latin typeface="Calibri (Body)"/>
                <a:ea typeface="Microsoft YaHei" panose="020B0503020204020204" pitchFamily="34" charset="-122"/>
              </a:rPr>
              <a:t> </a:t>
            </a: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12291" name="Picture 3">
            <a:extLst>
              <a:ext uri="{FF2B5EF4-FFF2-40B4-BE49-F238E27FC236}">
                <a16:creationId xmlns:a16="http://schemas.microsoft.com/office/drawing/2014/main" id="{13813CDC-D924-4E47-91DE-4F38112C1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9744" y="1472391"/>
            <a:ext cx="2351485" cy="283011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2" name="Picture 4">
            <a:extLst>
              <a:ext uri="{FF2B5EF4-FFF2-40B4-BE49-F238E27FC236}">
                <a16:creationId xmlns:a16="http://schemas.microsoft.com/office/drawing/2014/main" id="{AD684E4E-E013-4643-B1A5-8A4CE5AD49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1341" y="1472391"/>
            <a:ext cx="4377928" cy="157281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3" name="Picture 5">
            <a:extLst>
              <a:ext uri="{FF2B5EF4-FFF2-40B4-BE49-F238E27FC236}">
                <a16:creationId xmlns:a16="http://schemas.microsoft.com/office/drawing/2014/main" id="{1154F43D-DF2A-4015-82E8-14A9F4D6F4D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01341" y="3045206"/>
            <a:ext cx="4377928" cy="12727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4" name="Rectangle 6">
            <a:extLst>
              <a:ext uri="{FF2B5EF4-FFF2-40B4-BE49-F238E27FC236}">
                <a16:creationId xmlns:a16="http://schemas.microsoft.com/office/drawing/2014/main" id="{7858263E-707C-46EB-9702-B3F8677A2887}"/>
              </a:ext>
            </a:extLst>
          </p:cNvPr>
          <p:cNvSpPr>
            <a:spLocks noChangeArrowheads="1"/>
          </p:cNvSpPr>
          <p:nvPr/>
        </p:nvSpPr>
        <p:spPr bwMode="auto">
          <a:xfrm>
            <a:off x="2641997" y="4319175"/>
            <a:ext cx="2132409"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Array of LEDs and resistors</a:t>
            </a:r>
          </a:p>
        </p:txBody>
      </p:sp>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11</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2290">
                                            <p:txEl>
                                              <p:pRg st="0" end="0"/>
                                            </p:txEl>
                                          </p:spTgt>
                                        </p:tgtEl>
                                        <p:attrNameLst>
                                          <p:attrName>style.visibility</p:attrName>
                                        </p:attrNameLst>
                                      </p:cBhvr>
                                      <p:to>
                                        <p:strVal val="visible"/>
                                      </p:to>
                                    </p:set>
                                    <p:animEffect transition="in" filter="wipe(up)">
                                      <p:cBhvr additive="repl">
                                        <p:cTn id="7" dur="1000"/>
                                        <p:tgtEl>
                                          <p:spTgt spid="122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16" fill="hold" nodeType="clickEffect">
                                  <p:stCondLst>
                                    <p:cond delay="0"/>
                                  </p:stCondLst>
                                  <p:childTnLst>
                                    <p:set>
                                      <p:cBhvr additive="repl">
                                        <p:cTn id="11" dur="1" fill="hold">
                                          <p:stCondLst>
                                            <p:cond delay="0"/>
                                          </p:stCondLst>
                                        </p:cTn>
                                        <p:tgtEl>
                                          <p:spTgt spid="12292"/>
                                        </p:tgtEl>
                                        <p:attrNameLst>
                                          <p:attrName>style.visibility</p:attrName>
                                        </p:attrNameLst>
                                      </p:cBhvr>
                                      <p:to>
                                        <p:strVal val="visible"/>
                                      </p:to>
                                    </p:set>
                                    <p:anim calcmode="lin" valueType="num">
                                      <p:cBhvr additive="repl">
                                        <p:cTn id="12" dur="1000" fill="hold"/>
                                        <p:tgtEl>
                                          <p:spTgt spid="12292"/>
                                        </p:tgtEl>
                                        <p:attrNameLst>
                                          <p:attrName>ppt_w</p:attrName>
                                        </p:attrNameLst>
                                      </p:cBhvr>
                                      <p:tavLst>
                                        <p:tav tm="100000">
                                          <p:val>
                                            <p:fltVal val="0"/>
                                          </p:val>
                                        </p:tav>
                                        <p:tav>
                                          <p:val>
                                            <p:strVal val="#ppt_w"/>
                                          </p:val>
                                        </p:tav>
                                      </p:tavLst>
                                    </p:anim>
                                    <p:anim calcmode="lin" valueType="num">
                                      <p:cBhvr additive="repl">
                                        <p:cTn id="13" dur="1000" fill="hold"/>
                                        <p:tgtEl>
                                          <p:spTgt spid="12292"/>
                                        </p:tgtEl>
                                        <p:attrNameLst>
                                          <p:attrName>ppt_h</p:attrName>
                                        </p:attrNameLst>
                                      </p:cBhvr>
                                      <p:tavLst>
                                        <p:tav tm="100000">
                                          <p:val>
                                            <p:fltVal val="0"/>
                                          </p:val>
                                        </p:tav>
                                        <p:tav>
                                          <p:val>
                                            <p:strVal val="#ppt_h"/>
                                          </p:val>
                                        </p:tav>
                                      </p:tavLst>
                                    </p:anim>
                                    <p:animEffect transition="in" filter="fade">
                                      <p:cBhvr additive="repl">
                                        <p:cTn id="14" dur="1000"/>
                                        <p:tgtEl>
                                          <p:spTgt spid="1229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16" fill="hold" nodeType="clickEffect">
                                  <p:stCondLst>
                                    <p:cond delay="0"/>
                                  </p:stCondLst>
                                  <p:childTnLst>
                                    <p:set>
                                      <p:cBhvr additive="repl">
                                        <p:cTn id="18" dur="1" fill="hold">
                                          <p:stCondLst>
                                            <p:cond delay="0"/>
                                          </p:stCondLst>
                                        </p:cTn>
                                        <p:tgtEl>
                                          <p:spTgt spid="12293"/>
                                        </p:tgtEl>
                                        <p:attrNameLst>
                                          <p:attrName>style.visibility</p:attrName>
                                        </p:attrNameLst>
                                      </p:cBhvr>
                                      <p:to>
                                        <p:strVal val="visible"/>
                                      </p:to>
                                    </p:set>
                                    <p:anim calcmode="lin" valueType="num">
                                      <p:cBhvr additive="repl">
                                        <p:cTn id="19" dur="1000" fill="hold"/>
                                        <p:tgtEl>
                                          <p:spTgt spid="12293"/>
                                        </p:tgtEl>
                                        <p:attrNameLst>
                                          <p:attrName>ppt_w</p:attrName>
                                        </p:attrNameLst>
                                      </p:cBhvr>
                                      <p:tavLst>
                                        <p:tav tm="100000">
                                          <p:val>
                                            <p:fltVal val="0"/>
                                          </p:val>
                                        </p:tav>
                                        <p:tav>
                                          <p:val>
                                            <p:strVal val="#ppt_w"/>
                                          </p:val>
                                        </p:tav>
                                      </p:tavLst>
                                    </p:anim>
                                    <p:anim calcmode="lin" valueType="num">
                                      <p:cBhvr additive="repl">
                                        <p:cTn id="20" dur="1000" fill="hold"/>
                                        <p:tgtEl>
                                          <p:spTgt spid="12293"/>
                                        </p:tgtEl>
                                        <p:attrNameLst>
                                          <p:attrName>ppt_h</p:attrName>
                                        </p:attrNameLst>
                                      </p:cBhvr>
                                      <p:tavLst>
                                        <p:tav tm="100000">
                                          <p:val>
                                            <p:fltVal val="0"/>
                                          </p:val>
                                        </p:tav>
                                        <p:tav>
                                          <p:val>
                                            <p:strVal val="#ppt_h"/>
                                          </p:val>
                                        </p:tav>
                                      </p:tavLst>
                                    </p:anim>
                                    <p:animEffect transition="in" filter="fade">
                                      <p:cBhvr additive="repl">
                                        <p:cTn id="21" dur="1000"/>
                                        <p:tgtEl>
                                          <p:spTgt spid="1229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2" fill="hold" nodeType="clickEffect">
                                  <p:stCondLst>
                                    <p:cond delay="0"/>
                                  </p:stCondLst>
                                  <p:childTnLst>
                                    <p:set>
                                      <p:cBhvr additive="repl">
                                        <p:cTn id="25" dur="1" fill="hold">
                                          <p:stCondLst>
                                            <p:cond delay="0"/>
                                          </p:stCondLst>
                                        </p:cTn>
                                        <p:tgtEl>
                                          <p:spTgt spid="12291"/>
                                        </p:tgtEl>
                                        <p:attrNameLst>
                                          <p:attrName>style.visibility</p:attrName>
                                        </p:attrNameLst>
                                      </p:cBhvr>
                                      <p:to>
                                        <p:strVal val="visible"/>
                                      </p:to>
                                    </p:set>
                                    <p:animEffect transition="in" filter="wipe(right)">
                                      <p:cBhvr additive="repl">
                                        <p:cTn id="26" dur="1000"/>
                                        <p:tgtEl>
                                          <p:spTgt spid="1229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additive="repl">
                                        <p:cTn id="30" dur="1" fill="hold">
                                          <p:stCondLst>
                                            <p:cond delay="0"/>
                                          </p:stCondLst>
                                        </p:cTn>
                                        <p:tgtEl>
                                          <p:spTgt spid="12294"/>
                                        </p:tgtEl>
                                        <p:attrNameLst>
                                          <p:attrName>style.visibility</p:attrName>
                                        </p:attrNameLst>
                                      </p:cBhvr>
                                      <p:to>
                                        <p:strVal val="visible"/>
                                      </p:to>
                                    </p:set>
                                    <p:animEffect transition="in" filter="wipe(down)">
                                      <p:cBhvr additive="repl">
                                        <p:cTn id="31"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a:extLst>
              <a:ext uri="{FF2B5EF4-FFF2-40B4-BE49-F238E27FC236}">
                <a16:creationId xmlns:a16="http://schemas.microsoft.com/office/drawing/2014/main" id="{DD5298EE-D956-410E-A783-46FBDECE1F75}"/>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3314" name="Text Box 2">
            <a:extLst>
              <a:ext uri="{FF2B5EF4-FFF2-40B4-BE49-F238E27FC236}">
                <a16:creationId xmlns:a16="http://schemas.microsoft.com/office/drawing/2014/main" id="{7A55AD7B-4FC1-4721-9339-A92C3EE7390C}"/>
              </a:ext>
            </a:extLst>
          </p:cNvPr>
          <p:cNvSpPr txBox="1">
            <a:spLocks noChangeArrowheads="1"/>
          </p:cNvSpPr>
          <p:nvPr/>
        </p:nvSpPr>
        <p:spPr bwMode="auto">
          <a:xfrm>
            <a:off x="941785" y="882253"/>
            <a:ext cx="6684169"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LCDs do not emit light. Therefore, a liquid crystal display </a:t>
            </a:r>
            <a:r>
              <a:rPr lang="en-US" altLang="en-US" sz="1500" b="1" dirty="0">
                <a:solidFill>
                  <a:srgbClr val="000066"/>
                </a:solidFill>
                <a:latin typeface="Calibri (Body)"/>
                <a:ea typeface="Microsoft YaHei" panose="020B0503020204020204" pitchFamily="34" charset="-122"/>
              </a:rPr>
              <a:t>requires ambient or back lighting</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(G6B09)</a:t>
            </a: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sp>
        <p:nvSpPr>
          <p:cNvPr id="13315" name="Picture 3">
            <a:extLst>
              <a:ext uri="{FF2B5EF4-FFF2-40B4-BE49-F238E27FC236}">
                <a16:creationId xmlns:a16="http://schemas.microsoft.com/office/drawing/2014/main" id="{FB1BCA09-A962-49D8-8217-DC04E586FFB6}"/>
              </a:ext>
            </a:extLst>
          </p:cNvPr>
          <p:cNvSpPr>
            <a:spLocks noChangeAspect="1" noChangeArrowheads="1"/>
          </p:cNvSpPr>
          <p:nvPr/>
        </p:nvSpPr>
        <p:spPr bwMode="auto">
          <a:xfrm>
            <a:off x="5148263" y="1707356"/>
            <a:ext cx="1897856" cy="847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en-US" sz="1350"/>
          </a:p>
        </p:txBody>
      </p:sp>
      <p:pic>
        <p:nvPicPr>
          <p:cNvPr id="13316" name="Picture 4">
            <a:extLst>
              <a:ext uri="{FF2B5EF4-FFF2-40B4-BE49-F238E27FC236}">
                <a16:creationId xmlns:a16="http://schemas.microsoft.com/office/drawing/2014/main" id="{CBFF1E92-738D-48C9-B9F4-FA51D1AEA6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8047" y="1602581"/>
            <a:ext cx="2295525" cy="7227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7" name="Rectangle 5">
            <a:extLst>
              <a:ext uri="{FF2B5EF4-FFF2-40B4-BE49-F238E27FC236}">
                <a16:creationId xmlns:a16="http://schemas.microsoft.com/office/drawing/2014/main" id="{00B32795-873E-4D0D-BBCD-571998A779C9}"/>
              </a:ext>
            </a:extLst>
          </p:cNvPr>
          <p:cNvSpPr>
            <a:spLocks noChangeArrowheads="1"/>
          </p:cNvSpPr>
          <p:nvPr/>
        </p:nvSpPr>
        <p:spPr bwMode="auto">
          <a:xfrm>
            <a:off x="1699022" y="3273028"/>
            <a:ext cx="2114550" cy="622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The black on amber LCD can easily be seen under any lighting condition!</a:t>
            </a:r>
          </a:p>
        </p:txBody>
      </p:sp>
      <p:pic>
        <p:nvPicPr>
          <p:cNvPr id="13318" name="Picture 6">
            <a:extLst>
              <a:ext uri="{FF2B5EF4-FFF2-40B4-BE49-F238E27FC236}">
                <a16:creationId xmlns:a16="http://schemas.microsoft.com/office/drawing/2014/main" id="{FCF24A39-6EF3-40E9-BC21-FF8105E975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3572" y="2668190"/>
            <a:ext cx="2669381" cy="17156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12</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3314">
                                            <p:txEl>
                                              <p:pRg st="0" end="0"/>
                                            </p:txEl>
                                          </p:spTgt>
                                        </p:tgtEl>
                                        <p:attrNameLst>
                                          <p:attrName>style.visibility</p:attrName>
                                        </p:attrNameLst>
                                      </p:cBhvr>
                                      <p:to>
                                        <p:strVal val="visible"/>
                                      </p:to>
                                    </p:set>
                                    <p:animEffect transition="in" filter="wipe(up)">
                                      <p:cBhvr additive="repl">
                                        <p:cTn id="7" dur="1000"/>
                                        <p:tgtEl>
                                          <p:spTgt spid="13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3316"/>
                                        </p:tgtEl>
                                        <p:attrNameLst>
                                          <p:attrName>style.visibility</p:attrName>
                                        </p:attrNameLst>
                                      </p:cBhvr>
                                      <p:to>
                                        <p:strVal val="visible"/>
                                      </p:to>
                                    </p:set>
                                    <p:animEffect transition="in" filter="wipe(left)">
                                      <p:cBhvr additive="repl">
                                        <p:cTn id="12" dur="1000"/>
                                        <p:tgtEl>
                                          <p:spTgt spid="13316"/>
                                        </p:tgtEl>
                                      </p:cBhvr>
                                    </p:animEffect>
                                  </p:childTnLst>
                                </p:cTn>
                              </p:par>
                              <p:par>
                                <p:cTn id="13" presetID="22" presetClass="entr" presetSubtype="2" fill="hold" nodeType="withEffect">
                                  <p:stCondLst>
                                    <p:cond delay="0"/>
                                  </p:stCondLst>
                                  <p:childTnLst>
                                    <p:set>
                                      <p:cBhvr additive="repl">
                                        <p:cTn id="14" dur="1" fill="hold">
                                          <p:stCondLst>
                                            <p:cond delay="0"/>
                                          </p:stCondLst>
                                        </p:cTn>
                                        <p:tgtEl>
                                          <p:spTgt spid="13315"/>
                                        </p:tgtEl>
                                        <p:attrNameLst>
                                          <p:attrName>style.visibility</p:attrName>
                                        </p:attrNameLst>
                                      </p:cBhvr>
                                      <p:to>
                                        <p:strVal val="visible"/>
                                      </p:to>
                                    </p:set>
                                    <p:animEffect transition="in" filter="wipe(right)">
                                      <p:cBhvr additive="repl">
                                        <p:cTn id="15" dur="1000"/>
                                        <p:tgtEl>
                                          <p:spTgt spid="1331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additive="repl">
                                        <p:cTn id="19" dur="1" fill="hold">
                                          <p:stCondLst>
                                            <p:cond delay="0"/>
                                          </p:stCondLst>
                                        </p:cTn>
                                        <p:tgtEl>
                                          <p:spTgt spid="13318"/>
                                        </p:tgtEl>
                                        <p:attrNameLst>
                                          <p:attrName>style.visibility</p:attrName>
                                        </p:attrNameLst>
                                      </p:cBhvr>
                                      <p:to>
                                        <p:strVal val="visible"/>
                                      </p:to>
                                    </p:set>
                                    <p:animEffect transition="in" filter="wipe(down)">
                                      <p:cBhvr additive="repl">
                                        <p:cTn id="20" dur="1000"/>
                                        <p:tgtEl>
                                          <p:spTgt spid="13318"/>
                                        </p:tgtEl>
                                      </p:cBhvr>
                                    </p:animEffect>
                                  </p:childTnLst>
                                </p:cTn>
                              </p:par>
                              <p:par>
                                <p:cTn id="21" presetID="22" presetClass="entr" presetSubtype="4" fill="hold" nodeType="withEffect">
                                  <p:stCondLst>
                                    <p:cond delay="0"/>
                                  </p:stCondLst>
                                  <p:childTnLst>
                                    <p:set>
                                      <p:cBhvr additive="repl">
                                        <p:cTn id="22" dur="1" fill="hold">
                                          <p:stCondLst>
                                            <p:cond delay="0"/>
                                          </p:stCondLst>
                                        </p:cTn>
                                        <p:tgtEl>
                                          <p:spTgt spid="13317"/>
                                        </p:tgtEl>
                                        <p:attrNameLst>
                                          <p:attrName>style.visibility</p:attrName>
                                        </p:attrNameLst>
                                      </p:cBhvr>
                                      <p:to>
                                        <p:strVal val="visible"/>
                                      </p:to>
                                    </p:set>
                                    <p:animEffect transition="in" filter="wipe(down)">
                                      <p:cBhvr additive="repl">
                                        <p:cTn id="23" dur="10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a:extLst>
              <a:ext uri="{FF2B5EF4-FFF2-40B4-BE49-F238E27FC236}">
                <a16:creationId xmlns:a16="http://schemas.microsoft.com/office/drawing/2014/main" id="{7D4F0E6C-8B13-4D2B-BD89-107D64C5FCD5}"/>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4338" name="Text Box 2">
            <a:extLst>
              <a:ext uri="{FF2B5EF4-FFF2-40B4-BE49-F238E27FC236}">
                <a16:creationId xmlns:a16="http://schemas.microsoft.com/office/drawing/2014/main" id="{FEB92E34-E427-43B2-9F58-196710CF7D27}"/>
              </a:ext>
            </a:extLst>
          </p:cNvPr>
          <p:cNvSpPr txBox="1">
            <a:spLocks noChangeArrowheads="1"/>
          </p:cNvSpPr>
          <p:nvPr/>
        </p:nvSpPr>
        <p:spPr bwMode="auto">
          <a:xfrm>
            <a:off x="1143000" y="853405"/>
            <a:ext cx="6741319"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ts val="216"/>
              </a:spcBef>
              <a:buClr>
                <a:srgbClr val="000000"/>
              </a:buClr>
              <a:buNone/>
            </a:pPr>
            <a:endParaRPr lang="en-US" altLang="en-US" sz="1050" dirty="0">
              <a:solidFill>
                <a:srgbClr val="000066"/>
              </a:solidFill>
              <a:latin typeface="Calibri (Body)"/>
              <a:ea typeface="Microsoft YaHei" panose="020B0503020204020204" pitchFamily="34" charset="-122"/>
            </a:endParaRPr>
          </a:p>
          <a:p>
            <a:pPr>
              <a:lnSpc>
                <a:spcPts val="891"/>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term MMIC means</a:t>
            </a:r>
            <a:r>
              <a:rPr lang="en-US" altLang="en-US" sz="1500" b="1" dirty="0">
                <a:solidFill>
                  <a:srgbClr val="000066"/>
                </a:solidFill>
                <a:latin typeface="Calibri (Body)"/>
                <a:ea typeface="Microsoft YaHei" panose="020B0503020204020204" pitchFamily="34" charset="-122"/>
              </a:rPr>
              <a:t> Monolithic Microwave Integrated Circuit.</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(G6B02)</a:t>
            </a:r>
            <a:r>
              <a:rPr lang="en-US" altLang="en-US" sz="1500" dirty="0">
                <a:solidFill>
                  <a:srgbClr val="000066"/>
                </a:solidFill>
                <a:latin typeface="Calibri (Body)"/>
                <a:ea typeface="Microsoft YaHei" panose="020B0503020204020204" pitchFamily="34" charset="-122"/>
              </a:rPr>
              <a:t> </a:t>
            </a:r>
          </a:p>
          <a:p>
            <a:pPr>
              <a:lnSpc>
                <a:spcPct val="100000"/>
              </a:lnSpc>
              <a:spcBef>
                <a:spcPts val="300"/>
              </a:spcBef>
              <a:buNone/>
            </a:pPr>
            <a:endParaRPr lang="en-US" altLang="en-US" sz="1500" dirty="0">
              <a:solidFill>
                <a:srgbClr val="000066"/>
              </a:solidFill>
              <a:latin typeface="Calibri (Body)"/>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Calibri (Body)"/>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Calibri (Body)"/>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Analog </a:t>
            </a:r>
            <a:r>
              <a:rPr lang="en-US" altLang="en-US" sz="1500" dirty="0">
                <a:solidFill>
                  <a:srgbClr val="000066"/>
                </a:solidFill>
                <a:latin typeface="Calibri (Body)"/>
                <a:ea typeface="Microsoft YaHei" panose="020B0503020204020204" pitchFamily="34" charset="-122"/>
              </a:rPr>
              <a:t>is also the term that describes an integrated circuit operational amplifier. </a:t>
            </a:r>
            <a:r>
              <a:rPr lang="en-US" altLang="en-US" sz="750" dirty="0">
                <a:solidFill>
                  <a:srgbClr val="000066"/>
                </a:solidFill>
                <a:latin typeface="Calibri (Body)"/>
                <a:ea typeface="Microsoft YaHei" panose="020B0503020204020204" pitchFamily="34" charset="-122"/>
              </a:rPr>
              <a:t>(G6B06)</a:t>
            </a:r>
            <a:r>
              <a:rPr lang="en-US" altLang="en-US" sz="1500" dirty="0">
                <a:solidFill>
                  <a:srgbClr val="000066"/>
                </a:solidFill>
                <a:latin typeface="Calibri (Body)"/>
                <a:ea typeface="Microsoft YaHei" panose="020B0503020204020204" pitchFamily="34" charset="-122"/>
              </a:rPr>
              <a:t> </a:t>
            </a: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14339" name="Picture 3">
            <a:extLst>
              <a:ext uri="{FF2B5EF4-FFF2-40B4-BE49-F238E27FC236}">
                <a16:creationId xmlns:a16="http://schemas.microsoft.com/office/drawing/2014/main" id="{8FE89C7A-F6B2-4C0E-B2C2-2FDEDD809C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1676" y="1678781"/>
            <a:ext cx="1440656" cy="13442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0" name="Picture 4">
            <a:extLst>
              <a:ext uri="{FF2B5EF4-FFF2-40B4-BE49-F238E27FC236}">
                <a16:creationId xmlns:a16="http://schemas.microsoft.com/office/drawing/2014/main" id="{9064D89E-14A8-4036-B528-228D61CB31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4123" y="1340643"/>
            <a:ext cx="2591991" cy="16823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1" name="Picture 5">
            <a:extLst>
              <a:ext uri="{FF2B5EF4-FFF2-40B4-BE49-F238E27FC236}">
                <a16:creationId xmlns:a16="http://schemas.microsoft.com/office/drawing/2014/main" id="{2D2652E4-9C18-4430-819E-C0FB237529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4966" y="3733527"/>
            <a:ext cx="1081088" cy="7893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2" name="Picture 6">
            <a:extLst>
              <a:ext uri="{FF2B5EF4-FFF2-40B4-BE49-F238E27FC236}">
                <a16:creationId xmlns:a16="http://schemas.microsoft.com/office/drawing/2014/main" id="{E2B93E71-8CC8-4690-8726-3110B288BB5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61348" y="3791868"/>
            <a:ext cx="678656" cy="6929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3" name="Rectangle 7">
            <a:extLst>
              <a:ext uri="{FF2B5EF4-FFF2-40B4-BE49-F238E27FC236}">
                <a16:creationId xmlns:a16="http://schemas.microsoft.com/office/drawing/2014/main" id="{50F937BB-1F9A-47AC-A253-1B7CB5257434}"/>
              </a:ext>
            </a:extLst>
          </p:cNvPr>
          <p:cNvSpPr>
            <a:spLocks noChangeArrowheads="1"/>
          </p:cNvSpPr>
          <p:nvPr/>
        </p:nvSpPr>
        <p:spPr bwMode="auto">
          <a:xfrm>
            <a:off x="2094310" y="4252640"/>
            <a:ext cx="1468040"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a:solidFill>
                  <a:srgbClr val="FF0000"/>
                </a:solidFill>
                <a:latin typeface="Rockwell" panose="02060603020205020403" pitchFamily="18" charset="0"/>
                <a:ea typeface="Microsoft YaHei" panose="020B0503020204020204" pitchFamily="34" charset="-122"/>
              </a:rPr>
              <a:t>Schematic symbol</a:t>
            </a:r>
          </a:p>
        </p:txBody>
      </p:sp>
      <p:sp>
        <p:nvSpPr>
          <p:cNvPr id="14344" name="Rectangle 8">
            <a:extLst>
              <a:ext uri="{FF2B5EF4-FFF2-40B4-BE49-F238E27FC236}">
                <a16:creationId xmlns:a16="http://schemas.microsoft.com/office/drawing/2014/main" id="{F85E4C3E-A5E0-4925-8C09-A4EB2687CAF6}"/>
              </a:ext>
            </a:extLst>
          </p:cNvPr>
          <p:cNvSpPr>
            <a:spLocks noChangeArrowheads="1"/>
          </p:cNvSpPr>
          <p:nvPr/>
        </p:nvSpPr>
        <p:spPr bwMode="auto">
          <a:xfrm>
            <a:off x="5838826" y="4224065"/>
            <a:ext cx="1412081"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Rockwell" panose="02060603020205020403" pitchFamily="18" charset="0"/>
                <a:ea typeface="Microsoft YaHei" panose="020B0503020204020204" pitchFamily="34" charset="-122"/>
              </a:rPr>
              <a:t>Integrated circuit</a:t>
            </a:r>
          </a:p>
        </p:txBody>
      </p:sp>
      <p:sp>
        <p:nvSpPr>
          <p:cNvPr id="14345" name="Rectangle 9">
            <a:extLst>
              <a:ext uri="{FF2B5EF4-FFF2-40B4-BE49-F238E27FC236}">
                <a16:creationId xmlns:a16="http://schemas.microsoft.com/office/drawing/2014/main" id="{D680DAA7-D076-44F0-B9D3-C3EC39A23049}"/>
              </a:ext>
            </a:extLst>
          </p:cNvPr>
          <p:cNvSpPr>
            <a:spLocks noChangeArrowheads="1"/>
          </p:cNvSpPr>
          <p:nvPr/>
        </p:nvSpPr>
        <p:spPr bwMode="auto">
          <a:xfrm>
            <a:off x="1848445" y="2566457"/>
            <a:ext cx="979885" cy="4374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9pPr>
          </a:lstStyle>
          <a:p>
            <a:pPr algn="r">
              <a:lnSpc>
                <a:spcPct val="100000"/>
              </a:lnSpc>
              <a:spcBef>
                <a:spcPts val="600"/>
              </a:spcBef>
              <a:buClr>
                <a:srgbClr val="000000"/>
              </a:buClr>
              <a:buNone/>
            </a:pPr>
            <a:r>
              <a:rPr lang="en-US" altLang="en-US" sz="1200" dirty="0">
                <a:solidFill>
                  <a:srgbClr val="FF0000"/>
                </a:solidFill>
                <a:latin typeface="Rockwell" panose="02060603020205020403" pitchFamily="18" charset="0"/>
                <a:ea typeface="Microsoft YaHei" panose="020B0503020204020204" pitchFamily="34" charset="-122"/>
              </a:rPr>
              <a:t>MMIC devices</a:t>
            </a:r>
          </a:p>
        </p:txBody>
      </p:sp>
      <p:sp>
        <p:nvSpPr>
          <p:cNvPr id="14346" name="Rectangle 10">
            <a:extLst>
              <a:ext uri="{FF2B5EF4-FFF2-40B4-BE49-F238E27FC236}">
                <a16:creationId xmlns:a16="http://schemas.microsoft.com/office/drawing/2014/main" id="{6904A9BB-B7AD-4BE3-B4B8-30D2CAA980F6}"/>
              </a:ext>
            </a:extLst>
          </p:cNvPr>
          <p:cNvSpPr>
            <a:spLocks noChangeArrowheads="1"/>
          </p:cNvSpPr>
          <p:nvPr/>
        </p:nvSpPr>
        <p:spPr bwMode="auto">
          <a:xfrm>
            <a:off x="5810250" y="2785202"/>
            <a:ext cx="1700213"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Rockwell" panose="02060603020205020403" pitchFamily="18" charset="0"/>
                <a:ea typeface="Microsoft YaHei" panose="020B0503020204020204" pitchFamily="34" charset="-122"/>
              </a:rPr>
              <a:t>Signal connections</a:t>
            </a:r>
          </a:p>
        </p:txBody>
      </p:sp>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13</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4338">
                                            <p:txEl>
                                              <p:pRg st="1" end="1"/>
                                            </p:txEl>
                                          </p:spTgt>
                                        </p:tgtEl>
                                        <p:attrNameLst>
                                          <p:attrName>style.visibility</p:attrName>
                                        </p:attrNameLst>
                                      </p:cBhvr>
                                      <p:to>
                                        <p:strVal val="visible"/>
                                      </p:to>
                                    </p:set>
                                    <p:animEffect transition="in" filter="wipe(up)">
                                      <p:cBhvr additive="repl">
                                        <p:cTn id="7" dur="1000"/>
                                        <p:tgtEl>
                                          <p:spTgt spid="1433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4340"/>
                                        </p:tgtEl>
                                        <p:attrNameLst>
                                          <p:attrName>style.visibility</p:attrName>
                                        </p:attrNameLst>
                                      </p:cBhvr>
                                      <p:to>
                                        <p:strVal val="visible"/>
                                      </p:to>
                                    </p:set>
                                    <p:animEffect transition="in" filter="wipe(left)">
                                      <p:cBhvr additive="repl">
                                        <p:cTn id="12" dur="1000"/>
                                        <p:tgtEl>
                                          <p:spTgt spid="14340"/>
                                        </p:tgtEl>
                                      </p:cBhvr>
                                    </p:animEffect>
                                  </p:childTnLst>
                                </p:cTn>
                              </p:par>
                              <p:par>
                                <p:cTn id="13" presetID="22" presetClass="entr" presetSubtype="8" fill="hold" nodeType="withEffect">
                                  <p:stCondLst>
                                    <p:cond delay="0"/>
                                  </p:stCondLst>
                                  <p:childTnLst>
                                    <p:set>
                                      <p:cBhvr additive="repl">
                                        <p:cTn id="14" dur="1" fill="hold">
                                          <p:stCondLst>
                                            <p:cond delay="0"/>
                                          </p:stCondLst>
                                        </p:cTn>
                                        <p:tgtEl>
                                          <p:spTgt spid="14345"/>
                                        </p:tgtEl>
                                        <p:attrNameLst>
                                          <p:attrName>style.visibility</p:attrName>
                                        </p:attrNameLst>
                                      </p:cBhvr>
                                      <p:to>
                                        <p:strVal val="visible"/>
                                      </p:to>
                                    </p:set>
                                    <p:animEffect transition="in" filter="wipe(left)">
                                      <p:cBhvr additive="repl">
                                        <p:cTn id="15" dur="1000"/>
                                        <p:tgtEl>
                                          <p:spTgt spid="14345"/>
                                        </p:tgtEl>
                                      </p:cBhvr>
                                    </p:animEffect>
                                  </p:childTnLst>
                                </p:cTn>
                              </p:par>
                            </p:childTnLst>
                          </p:cTn>
                        </p:par>
                        <p:par>
                          <p:cTn id="16" fill="hold" nodeType="afterGroup">
                            <p:stCondLst>
                              <p:cond delay="1000"/>
                            </p:stCondLst>
                            <p:childTnLst>
                              <p:par>
                                <p:cTn id="17" presetID="22" presetClass="entr" presetSubtype="2" fill="hold" nodeType="afterEffect">
                                  <p:stCondLst>
                                    <p:cond delay="500"/>
                                  </p:stCondLst>
                                  <p:childTnLst>
                                    <p:set>
                                      <p:cBhvr additive="repl">
                                        <p:cTn id="18" dur="1" fill="hold">
                                          <p:stCondLst>
                                            <p:cond delay="0"/>
                                          </p:stCondLst>
                                        </p:cTn>
                                        <p:tgtEl>
                                          <p:spTgt spid="14339"/>
                                        </p:tgtEl>
                                        <p:attrNameLst>
                                          <p:attrName>style.visibility</p:attrName>
                                        </p:attrNameLst>
                                      </p:cBhvr>
                                      <p:to>
                                        <p:strVal val="visible"/>
                                      </p:to>
                                    </p:set>
                                    <p:animEffect transition="in" filter="wipe(right)">
                                      <p:cBhvr additive="repl">
                                        <p:cTn id="19" dur="1000"/>
                                        <p:tgtEl>
                                          <p:spTgt spid="14339"/>
                                        </p:tgtEl>
                                      </p:cBhvr>
                                    </p:animEffect>
                                  </p:childTnLst>
                                </p:cTn>
                              </p:par>
                              <p:par>
                                <p:cTn id="20" presetID="22" presetClass="entr" presetSubtype="2" fill="hold" nodeType="withEffect">
                                  <p:stCondLst>
                                    <p:cond delay="500"/>
                                  </p:stCondLst>
                                  <p:childTnLst>
                                    <p:set>
                                      <p:cBhvr additive="repl">
                                        <p:cTn id="21" dur="1" fill="hold">
                                          <p:stCondLst>
                                            <p:cond delay="0"/>
                                          </p:stCondLst>
                                        </p:cTn>
                                        <p:tgtEl>
                                          <p:spTgt spid="14346"/>
                                        </p:tgtEl>
                                        <p:attrNameLst>
                                          <p:attrName>style.visibility</p:attrName>
                                        </p:attrNameLst>
                                      </p:cBhvr>
                                      <p:to>
                                        <p:strVal val="visible"/>
                                      </p:to>
                                    </p:set>
                                    <p:animEffect transition="in" filter="wipe(right)">
                                      <p:cBhvr additive="repl">
                                        <p:cTn id="22" dur="1000"/>
                                        <p:tgtEl>
                                          <p:spTgt spid="1434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14338">
                                            <p:txEl>
                                              <p:pRg st="10" end="10"/>
                                            </p:txEl>
                                          </p:spTgt>
                                        </p:tgtEl>
                                        <p:attrNameLst>
                                          <p:attrName>style.visibility</p:attrName>
                                        </p:attrNameLst>
                                      </p:cBhvr>
                                      <p:to>
                                        <p:strVal val="visible"/>
                                      </p:to>
                                    </p:set>
                                    <p:animEffect transition="in" filter="wipe(left)">
                                      <p:cBhvr additive="repl">
                                        <p:cTn id="27" dur="1000"/>
                                        <p:tgtEl>
                                          <p:spTgt spid="14338">
                                            <p:txEl>
                                              <p:pRg st="10" end="1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additive="repl">
                                        <p:cTn id="31" dur="1" fill="hold">
                                          <p:stCondLst>
                                            <p:cond delay="0"/>
                                          </p:stCondLst>
                                        </p:cTn>
                                        <p:tgtEl>
                                          <p:spTgt spid="14341"/>
                                        </p:tgtEl>
                                        <p:attrNameLst>
                                          <p:attrName>style.visibility</p:attrName>
                                        </p:attrNameLst>
                                      </p:cBhvr>
                                      <p:to>
                                        <p:strVal val="visible"/>
                                      </p:to>
                                    </p:set>
                                    <p:animEffect transition="in" filter="wipe(left)">
                                      <p:cBhvr additive="repl">
                                        <p:cTn id="32" dur="1000"/>
                                        <p:tgtEl>
                                          <p:spTgt spid="14341"/>
                                        </p:tgtEl>
                                      </p:cBhvr>
                                    </p:animEffect>
                                  </p:childTnLst>
                                </p:cTn>
                              </p:par>
                              <p:par>
                                <p:cTn id="33" presetID="22" presetClass="entr" presetSubtype="8" fill="hold" nodeType="withEffect">
                                  <p:stCondLst>
                                    <p:cond delay="0"/>
                                  </p:stCondLst>
                                  <p:childTnLst>
                                    <p:set>
                                      <p:cBhvr additive="repl">
                                        <p:cTn id="34" dur="1" fill="hold">
                                          <p:stCondLst>
                                            <p:cond delay="0"/>
                                          </p:stCondLst>
                                        </p:cTn>
                                        <p:tgtEl>
                                          <p:spTgt spid="14343">
                                            <p:txEl>
                                              <p:pRg st="0" end="0"/>
                                            </p:txEl>
                                          </p:spTgt>
                                        </p:tgtEl>
                                        <p:attrNameLst>
                                          <p:attrName>style.visibility</p:attrName>
                                        </p:attrNameLst>
                                      </p:cBhvr>
                                      <p:to>
                                        <p:strVal val="visible"/>
                                      </p:to>
                                    </p:set>
                                    <p:animEffect transition="in" filter="wipe(left)">
                                      <p:cBhvr additive="repl">
                                        <p:cTn id="35" dur="1000"/>
                                        <p:tgtEl>
                                          <p:spTgt spid="14343">
                                            <p:txEl>
                                              <p:pRg st="0" end="0"/>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additive="repl">
                                        <p:cTn id="39" dur="1" fill="hold">
                                          <p:stCondLst>
                                            <p:cond delay="0"/>
                                          </p:stCondLst>
                                        </p:cTn>
                                        <p:tgtEl>
                                          <p:spTgt spid="14342"/>
                                        </p:tgtEl>
                                        <p:attrNameLst>
                                          <p:attrName>style.visibility</p:attrName>
                                        </p:attrNameLst>
                                      </p:cBhvr>
                                      <p:to>
                                        <p:strVal val="visible"/>
                                      </p:to>
                                    </p:set>
                                    <p:animEffect transition="in" filter="wipe(down)">
                                      <p:cBhvr additive="repl">
                                        <p:cTn id="40" dur="1000"/>
                                        <p:tgtEl>
                                          <p:spTgt spid="14342"/>
                                        </p:tgtEl>
                                      </p:cBhvr>
                                    </p:animEffect>
                                  </p:childTnLst>
                                </p:cTn>
                              </p:par>
                              <p:par>
                                <p:cTn id="41" presetID="22" presetClass="entr" presetSubtype="4" fill="hold" nodeType="withEffect">
                                  <p:stCondLst>
                                    <p:cond delay="0"/>
                                  </p:stCondLst>
                                  <p:childTnLst>
                                    <p:set>
                                      <p:cBhvr additive="repl">
                                        <p:cTn id="42" dur="1" fill="hold">
                                          <p:stCondLst>
                                            <p:cond delay="0"/>
                                          </p:stCondLst>
                                        </p:cTn>
                                        <p:tgtEl>
                                          <p:spTgt spid="14344"/>
                                        </p:tgtEl>
                                        <p:attrNameLst>
                                          <p:attrName>style.visibility</p:attrName>
                                        </p:attrNameLst>
                                      </p:cBhvr>
                                      <p:to>
                                        <p:strVal val="visible"/>
                                      </p:to>
                                    </p:set>
                                    <p:animEffect transition="in" filter="wipe(down)">
                                      <p:cBhvr additive="repl">
                                        <p:cTn id="43" dur="1000"/>
                                        <p:tgtEl>
                                          <p:spTgt spid="14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a:extLst>
              <a:ext uri="{FF2B5EF4-FFF2-40B4-BE49-F238E27FC236}">
                <a16:creationId xmlns:a16="http://schemas.microsoft.com/office/drawing/2014/main" id="{AA290CA2-2560-4D76-80C8-3B72639F97E6}"/>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5362" name="Text Box 2">
            <a:extLst>
              <a:ext uri="{FF2B5EF4-FFF2-40B4-BE49-F238E27FC236}">
                <a16:creationId xmlns:a16="http://schemas.microsoft.com/office/drawing/2014/main" id="{247AEE2F-3687-4B57-88A1-9949E6EE89FA}"/>
              </a:ext>
            </a:extLst>
          </p:cNvPr>
          <p:cNvSpPr txBox="1">
            <a:spLocks noChangeArrowheads="1"/>
          </p:cNvSpPr>
          <p:nvPr/>
        </p:nvSpPr>
        <p:spPr bwMode="auto">
          <a:xfrm>
            <a:off x="1316831" y="923076"/>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indent="-227013">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ea typeface="Microsoft YaHei" panose="020B0503020204020204" pitchFamily="34" charset="-122"/>
              </a:rPr>
              <a:t>A shift register is </a:t>
            </a:r>
            <a:r>
              <a:rPr lang="en-US" altLang="en-US" sz="1500" b="1" dirty="0">
                <a:solidFill>
                  <a:srgbClr val="000066"/>
                </a:solidFill>
                <a:latin typeface="+mn-lt"/>
                <a:ea typeface="Microsoft YaHei" panose="020B0503020204020204" pitchFamily="34" charset="-122"/>
              </a:rPr>
              <a:t>a clocked array of circuits that passes data in steps along the array</a:t>
            </a:r>
            <a:r>
              <a:rPr lang="en-US" altLang="en-US" sz="1500" dirty="0">
                <a:solidFill>
                  <a:srgbClr val="000066"/>
                </a:solidFill>
                <a:latin typeface="+mn-lt"/>
                <a:ea typeface="Microsoft YaHei" panose="020B0503020204020204" pitchFamily="34" charset="-122"/>
              </a:rPr>
              <a:t>.</a:t>
            </a:r>
            <a:r>
              <a:rPr lang="en-US" altLang="en-US" sz="1200" dirty="0">
                <a:solidFill>
                  <a:srgbClr val="000066"/>
                </a:solidFill>
                <a:latin typeface="+mn-lt"/>
                <a:ea typeface="Microsoft YaHei" panose="020B0503020204020204" pitchFamily="34" charset="-122"/>
              </a:rPr>
              <a:t> </a:t>
            </a:r>
            <a:r>
              <a:rPr lang="en-US" altLang="en-US" sz="750" dirty="0">
                <a:solidFill>
                  <a:srgbClr val="000066"/>
                </a:solidFill>
                <a:latin typeface="+mn-lt"/>
                <a:ea typeface="Microsoft YaHei" panose="020B0503020204020204" pitchFamily="34" charset="-122"/>
              </a:rPr>
              <a:t>(G7B06)</a:t>
            </a:r>
          </a:p>
          <a:p>
            <a:pPr>
              <a:lnSpc>
                <a:spcPct val="100000"/>
              </a:lnSpc>
              <a:spcBef>
                <a:spcPts val="216"/>
              </a:spcBef>
              <a:buNone/>
            </a:pPr>
            <a:endParaRPr lang="en-US" altLang="en-US" sz="1050" dirty="0">
              <a:solidFill>
                <a:srgbClr val="000066"/>
              </a:solidFill>
              <a:latin typeface="+mn-lt"/>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mn-lt"/>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mn-lt"/>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mn-lt"/>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mn-lt"/>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mn-lt"/>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mn-lt"/>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mn-lt"/>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b="1" dirty="0">
                <a:solidFill>
                  <a:srgbClr val="000066"/>
                </a:solidFill>
                <a:latin typeface="+mn-lt"/>
                <a:ea typeface="Microsoft YaHei" panose="020B0503020204020204" pitchFamily="34" charset="-122"/>
              </a:rPr>
              <a:t>Low power consumption </a:t>
            </a:r>
            <a:r>
              <a:rPr lang="en-US" altLang="en-US" sz="1500" dirty="0">
                <a:solidFill>
                  <a:srgbClr val="000066"/>
                </a:solidFill>
                <a:latin typeface="+mn-lt"/>
                <a:ea typeface="Microsoft YaHei" panose="020B0503020204020204" pitchFamily="34" charset="-122"/>
              </a:rPr>
              <a:t>is an advantage of CMOS integrated circuits compared to TTL integrated circuits. </a:t>
            </a:r>
            <a:r>
              <a:rPr lang="en-US" altLang="en-US" sz="750" dirty="0">
                <a:solidFill>
                  <a:srgbClr val="000066"/>
                </a:solidFill>
                <a:latin typeface="+mn-lt"/>
                <a:ea typeface="Microsoft YaHei" panose="020B0503020204020204" pitchFamily="34" charset="-122"/>
              </a:rPr>
              <a:t>(G6B03)</a:t>
            </a:r>
            <a:r>
              <a:rPr lang="en-US" altLang="en-US" sz="1500" dirty="0">
                <a:solidFill>
                  <a:srgbClr val="000066"/>
                </a:solidFill>
                <a:latin typeface="+mn-lt"/>
                <a:ea typeface="Microsoft YaHei" panose="020B0503020204020204" pitchFamily="34" charset="-122"/>
              </a:rPr>
              <a:t> </a:t>
            </a:r>
          </a:p>
          <a:p>
            <a:pPr lvl="2">
              <a:lnSpc>
                <a:spcPct val="100000"/>
              </a:lnSpc>
              <a:spcBef>
                <a:spcPts val="244"/>
              </a:spcBef>
              <a:buClr>
                <a:srgbClr val="FF1515"/>
              </a:buClr>
              <a:buFont typeface="Symbol" panose="05050102010706020507" pitchFamily="18" charset="2"/>
              <a:buChar char=""/>
            </a:pPr>
            <a:r>
              <a:rPr lang="en-US" altLang="en-US" sz="1200" dirty="0">
                <a:solidFill>
                  <a:srgbClr val="FF0000"/>
                </a:solidFill>
                <a:latin typeface="+mn-lt"/>
                <a:ea typeface="Microsoft YaHei" panose="020B0503020204020204" pitchFamily="34" charset="-122"/>
              </a:rPr>
              <a:t>CMOS is the most commonly used digital logic family of integrated circuits.</a:t>
            </a:r>
          </a:p>
          <a:p>
            <a:pPr>
              <a:lnSpc>
                <a:spcPct val="100000"/>
              </a:lnSpc>
              <a:spcBef>
                <a:spcPts val="300"/>
              </a:spcBef>
              <a:buNone/>
            </a:pPr>
            <a:endParaRPr lang="en-US" altLang="en-US" sz="1500" dirty="0">
              <a:solidFill>
                <a:srgbClr val="000066"/>
              </a:solidFill>
              <a:latin typeface="+mn-lt"/>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ea typeface="Microsoft YaHei" panose="020B0503020204020204" pitchFamily="34" charset="-122"/>
              </a:rPr>
              <a:t>The term ROM means </a:t>
            </a:r>
            <a:r>
              <a:rPr lang="en-US" altLang="en-US" sz="1500" b="1" dirty="0">
                <a:solidFill>
                  <a:srgbClr val="000066"/>
                </a:solidFill>
                <a:latin typeface="+mn-lt"/>
                <a:ea typeface="Microsoft YaHei" panose="020B0503020204020204" pitchFamily="34" charset="-122"/>
              </a:rPr>
              <a:t>Read Only Memory. </a:t>
            </a:r>
            <a:r>
              <a:rPr lang="en-US" altLang="en-US" sz="750" dirty="0">
                <a:solidFill>
                  <a:srgbClr val="000066"/>
                </a:solidFill>
                <a:latin typeface="+mn-lt"/>
                <a:ea typeface="Microsoft YaHei" panose="020B0503020204020204" pitchFamily="34" charset="-122"/>
              </a:rPr>
              <a:t>(G6B04)</a:t>
            </a:r>
            <a:r>
              <a:rPr lang="en-US" altLang="en-US" sz="1500" dirty="0">
                <a:solidFill>
                  <a:srgbClr val="000066"/>
                </a:solidFill>
                <a:latin typeface="+mn-lt"/>
                <a:ea typeface="Microsoft YaHei" panose="020B0503020204020204" pitchFamily="34" charset="-122"/>
              </a:rPr>
              <a:t> </a:t>
            </a: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15363" name="Picture 3">
            <a:extLst>
              <a:ext uri="{FF2B5EF4-FFF2-40B4-BE49-F238E27FC236}">
                <a16:creationId xmlns:a16="http://schemas.microsoft.com/office/drawing/2014/main" id="{EB5C72CC-501E-4862-AE43-7354F3D8B0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1437426"/>
            <a:ext cx="3945731" cy="134659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4" name="Rectangle 4">
            <a:extLst>
              <a:ext uri="{FF2B5EF4-FFF2-40B4-BE49-F238E27FC236}">
                <a16:creationId xmlns:a16="http://schemas.microsoft.com/office/drawing/2014/main" id="{C69BBA4A-0B76-4203-A2F5-3DCBBF115FB7}"/>
              </a:ext>
            </a:extLst>
          </p:cNvPr>
          <p:cNvSpPr>
            <a:spLocks noChangeArrowheads="1"/>
          </p:cNvSpPr>
          <p:nvPr/>
        </p:nvSpPr>
        <p:spPr bwMode="auto">
          <a:xfrm>
            <a:off x="3910012" y="2784023"/>
            <a:ext cx="1871663"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a:solidFill>
                  <a:srgbClr val="FF0000"/>
                </a:solidFill>
                <a:latin typeface="Rockwell" panose="02060603020205020403" pitchFamily="18" charset="0"/>
                <a:ea typeface="Microsoft YaHei" panose="020B0503020204020204" pitchFamily="34" charset="-122"/>
              </a:rPr>
              <a:t>4-Bit SIPO Shift Register</a:t>
            </a:r>
          </a:p>
        </p:txBody>
      </p:sp>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14</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5362">
                                            <p:txEl>
                                              <p:pRg st="0" end="0"/>
                                            </p:txEl>
                                          </p:spTgt>
                                        </p:tgtEl>
                                        <p:attrNameLst>
                                          <p:attrName>style.visibility</p:attrName>
                                        </p:attrNameLst>
                                      </p:cBhvr>
                                      <p:to>
                                        <p:strVal val="visible"/>
                                      </p:to>
                                    </p:set>
                                    <p:animEffect transition="in" filter="wipe(up)">
                                      <p:cBhvr additive="repl">
                                        <p:cTn id="7" dur="1000"/>
                                        <p:tgtEl>
                                          <p:spTgt spid="15362">
                                            <p:txEl>
                                              <p:pRg st="0" end="0"/>
                                            </p:txEl>
                                          </p:spTgt>
                                        </p:tgtEl>
                                      </p:cBhvr>
                                    </p:animEffect>
                                  </p:childTnLst>
                                </p:cTn>
                              </p:par>
                            </p:childTnLst>
                          </p:cTn>
                        </p:par>
                        <p:par>
                          <p:cTn id="8" fill="hold" nodeType="afterGroup">
                            <p:stCondLst>
                              <p:cond delay="1000"/>
                            </p:stCondLst>
                            <p:childTnLst>
                              <p:par>
                                <p:cTn id="9" presetID="53" presetClass="entr" presetSubtype="16" fill="hold" nodeType="afterEffect">
                                  <p:stCondLst>
                                    <p:cond delay="0"/>
                                  </p:stCondLst>
                                  <p:childTnLst>
                                    <p:set>
                                      <p:cBhvr additive="repl">
                                        <p:cTn id="10" dur="1" fill="hold">
                                          <p:stCondLst>
                                            <p:cond delay="0"/>
                                          </p:stCondLst>
                                        </p:cTn>
                                        <p:tgtEl>
                                          <p:spTgt spid="15363"/>
                                        </p:tgtEl>
                                        <p:attrNameLst>
                                          <p:attrName>style.visibility</p:attrName>
                                        </p:attrNameLst>
                                      </p:cBhvr>
                                      <p:to>
                                        <p:strVal val="visible"/>
                                      </p:to>
                                    </p:set>
                                    <p:anim calcmode="lin" valueType="num">
                                      <p:cBhvr additive="repl">
                                        <p:cTn id="11" dur="1000" fill="hold"/>
                                        <p:tgtEl>
                                          <p:spTgt spid="15363"/>
                                        </p:tgtEl>
                                        <p:attrNameLst>
                                          <p:attrName>ppt_w</p:attrName>
                                        </p:attrNameLst>
                                      </p:cBhvr>
                                      <p:tavLst>
                                        <p:tav tm="100000">
                                          <p:val>
                                            <p:fltVal val="0"/>
                                          </p:val>
                                        </p:tav>
                                        <p:tav>
                                          <p:val>
                                            <p:strVal val="#ppt_w"/>
                                          </p:val>
                                        </p:tav>
                                      </p:tavLst>
                                    </p:anim>
                                    <p:anim calcmode="lin" valueType="num">
                                      <p:cBhvr additive="repl">
                                        <p:cTn id="12" dur="1000" fill="hold"/>
                                        <p:tgtEl>
                                          <p:spTgt spid="15363"/>
                                        </p:tgtEl>
                                        <p:attrNameLst>
                                          <p:attrName>ppt_h</p:attrName>
                                        </p:attrNameLst>
                                      </p:cBhvr>
                                      <p:tavLst>
                                        <p:tav tm="100000">
                                          <p:val>
                                            <p:fltVal val="0"/>
                                          </p:val>
                                        </p:tav>
                                        <p:tav>
                                          <p:val>
                                            <p:strVal val="#ppt_h"/>
                                          </p:val>
                                        </p:tav>
                                      </p:tavLst>
                                    </p:anim>
                                    <p:animEffect transition="in" filter="fade">
                                      <p:cBhvr additive="repl">
                                        <p:cTn id="13" dur="1000"/>
                                        <p:tgtEl>
                                          <p:spTgt spid="15363"/>
                                        </p:tgtEl>
                                      </p:cBhvr>
                                    </p:animEffect>
                                  </p:childTnLst>
                                </p:cTn>
                              </p:par>
                              <p:par>
                                <p:cTn id="14" presetID="53" presetClass="entr" presetSubtype="16" fill="hold" nodeType="withEffect">
                                  <p:stCondLst>
                                    <p:cond delay="0"/>
                                  </p:stCondLst>
                                  <p:childTnLst>
                                    <p:set>
                                      <p:cBhvr additive="repl">
                                        <p:cTn id="15" dur="1" fill="hold">
                                          <p:stCondLst>
                                            <p:cond delay="0"/>
                                          </p:stCondLst>
                                        </p:cTn>
                                        <p:tgtEl>
                                          <p:spTgt spid="15364">
                                            <p:txEl>
                                              <p:pRg st="0" end="0"/>
                                            </p:txEl>
                                          </p:spTgt>
                                        </p:tgtEl>
                                        <p:attrNameLst>
                                          <p:attrName>style.visibility</p:attrName>
                                        </p:attrNameLst>
                                      </p:cBhvr>
                                      <p:to>
                                        <p:strVal val="visible"/>
                                      </p:to>
                                    </p:set>
                                    <p:anim calcmode="lin" valueType="num">
                                      <p:cBhvr additive="repl">
                                        <p:cTn id="16" dur="1000" fill="hold"/>
                                        <p:tgtEl>
                                          <p:spTgt spid="15364">
                                            <p:txEl>
                                              <p:pRg st="0" end="0"/>
                                            </p:txEl>
                                          </p:spTgt>
                                        </p:tgtEl>
                                        <p:attrNameLst>
                                          <p:attrName>ppt_w</p:attrName>
                                        </p:attrNameLst>
                                      </p:cBhvr>
                                      <p:tavLst>
                                        <p:tav tm="100000">
                                          <p:val>
                                            <p:fltVal val="0"/>
                                          </p:val>
                                        </p:tav>
                                        <p:tav>
                                          <p:val>
                                            <p:strVal val="#ppt_w"/>
                                          </p:val>
                                        </p:tav>
                                      </p:tavLst>
                                    </p:anim>
                                    <p:anim calcmode="lin" valueType="num">
                                      <p:cBhvr additive="repl">
                                        <p:cTn id="17" dur="1000" fill="hold"/>
                                        <p:tgtEl>
                                          <p:spTgt spid="15364">
                                            <p:txEl>
                                              <p:pRg st="0" end="0"/>
                                            </p:txEl>
                                          </p:spTgt>
                                        </p:tgtEl>
                                        <p:attrNameLst>
                                          <p:attrName>ppt_h</p:attrName>
                                        </p:attrNameLst>
                                      </p:cBhvr>
                                      <p:tavLst>
                                        <p:tav tm="100000">
                                          <p:val>
                                            <p:fltVal val="0"/>
                                          </p:val>
                                        </p:tav>
                                        <p:tav>
                                          <p:val>
                                            <p:strVal val="#ppt_h"/>
                                          </p:val>
                                        </p:tav>
                                      </p:tavLst>
                                    </p:anim>
                                    <p:animEffect transition="in" filter="fade">
                                      <p:cBhvr additive="repl">
                                        <p:cTn id="18" dur="1000"/>
                                        <p:tgtEl>
                                          <p:spTgt spid="15364">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additive="repl">
                                        <p:cTn id="22" dur="1" fill="hold">
                                          <p:stCondLst>
                                            <p:cond delay="0"/>
                                          </p:stCondLst>
                                        </p:cTn>
                                        <p:tgtEl>
                                          <p:spTgt spid="15362">
                                            <p:txEl>
                                              <p:pRg st="9" end="9"/>
                                            </p:txEl>
                                          </p:spTgt>
                                        </p:tgtEl>
                                        <p:attrNameLst>
                                          <p:attrName>style.visibility</p:attrName>
                                        </p:attrNameLst>
                                      </p:cBhvr>
                                      <p:to>
                                        <p:strVal val="visible"/>
                                      </p:to>
                                    </p:set>
                                    <p:animEffect transition="in" filter="wipe(left)">
                                      <p:cBhvr additive="repl">
                                        <p:cTn id="23" dur="1000"/>
                                        <p:tgtEl>
                                          <p:spTgt spid="15362">
                                            <p:txEl>
                                              <p:pRg st="9" end="9"/>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additive="repl">
                                        <p:cTn id="27" dur="1" fill="hold">
                                          <p:stCondLst>
                                            <p:cond delay="0"/>
                                          </p:stCondLst>
                                        </p:cTn>
                                        <p:tgtEl>
                                          <p:spTgt spid="15362">
                                            <p:txEl>
                                              <p:pRg st="10" end="10"/>
                                            </p:txEl>
                                          </p:spTgt>
                                        </p:tgtEl>
                                        <p:attrNameLst>
                                          <p:attrName>style.visibility</p:attrName>
                                        </p:attrNameLst>
                                      </p:cBhvr>
                                      <p:to>
                                        <p:strVal val="visible"/>
                                      </p:to>
                                    </p:set>
                                    <p:animEffect transition="in" filter="wipe(left)">
                                      <p:cBhvr additive="repl">
                                        <p:cTn id="28" dur="1000"/>
                                        <p:tgtEl>
                                          <p:spTgt spid="15362">
                                            <p:txEl>
                                              <p:pRg st="10" end="1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4" fill="hold" nodeType="clickEffect">
                                  <p:stCondLst>
                                    <p:cond delay="0"/>
                                  </p:stCondLst>
                                  <p:childTnLst>
                                    <p:set>
                                      <p:cBhvr additive="repl">
                                        <p:cTn id="32" dur="1" fill="hold">
                                          <p:stCondLst>
                                            <p:cond delay="0"/>
                                          </p:stCondLst>
                                        </p:cTn>
                                        <p:tgtEl>
                                          <p:spTgt spid="15362">
                                            <p:txEl>
                                              <p:pRg st="12" end="12"/>
                                            </p:txEl>
                                          </p:spTgt>
                                        </p:tgtEl>
                                        <p:attrNameLst>
                                          <p:attrName>style.visibility</p:attrName>
                                        </p:attrNameLst>
                                      </p:cBhvr>
                                      <p:to>
                                        <p:strVal val="visible"/>
                                      </p:to>
                                    </p:set>
                                    <p:animEffect transition="in" filter="wipe(down)">
                                      <p:cBhvr additive="repl">
                                        <p:cTn id="33" dur="1000"/>
                                        <p:tgtEl>
                                          <p:spTgt spid="1536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a:extLst>
              <a:ext uri="{FF2B5EF4-FFF2-40B4-BE49-F238E27FC236}">
                <a16:creationId xmlns:a16="http://schemas.microsoft.com/office/drawing/2014/main" id="{D3BA241C-D8C4-42EC-A407-2AAD7BF1C6F0}"/>
              </a:ext>
            </a:extLst>
          </p:cNvPr>
          <p:cNvSpPr txBox="1">
            <a:spLocks noChangeArrowheads="1"/>
          </p:cNvSpPr>
          <p:nvPr/>
        </p:nvSpPr>
        <p:spPr bwMode="auto">
          <a:xfrm>
            <a:off x="971610" y="860553"/>
            <a:ext cx="7508082"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ea typeface="Microsoft YaHei" panose="020B0503020204020204" pitchFamily="34" charset="-122"/>
              </a:rPr>
              <a:t>ROM is characterized as  “non-volatile,” meaning</a:t>
            </a:r>
            <a:r>
              <a:rPr lang="en-US" altLang="en-US" sz="1500" b="1" dirty="0">
                <a:solidFill>
                  <a:srgbClr val="000066"/>
                </a:solidFill>
                <a:latin typeface="+mn-lt"/>
                <a:ea typeface="Microsoft YaHei" panose="020B0503020204020204" pitchFamily="34" charset="-122"/>
              </a:rPr>
              <a:t> the stored information is maintained even if power is removed. </a:t>
            </a:r>
            <a:r>
              <a:rPr lang="en-US" altLang="en-US" sz="750" dirty="0">
                <a:solidFill>
                  <a:srgbClr val="000066"/>
                </a:solidFill>
                <a:latin typeface="+mn-lt"/>
                <a:ea typeface="Microsoft YaHei" panose="020B0503020204020204" pitchFamily="34" charset="-122"/>
              </a:rPr>
              <a:t>(G6B05)</a:t>
            </a:r>
            <a:r>
              <a:rPr lang="en-US" altLang="en-US" sz="1500" dirty="0">
                <a:solidFill>
                  <a:srgbClr val="000066"/>
                </a:solidFill>
                <a:latin typeface="+mn-lt"/>
                <a:ea typeface="Microsoft YaHei" panose="020B0503020204020204" pitchFamily="34" charset="-122"/>
              </a:rPr>
              <a:t> </a:t>
            </a: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ea typeface="Microsoft YaHei" panose="020B0503020204020204" pitchFamily="34" charset="-122"/>
              </a:rPr>
              <a:t>For a two input AND gate, the </a:t>
            </a:r>
            <a:r>
              <a:rPr lang="en-US" altLang="en-US" sz="1500" b="1" dirty="0">
                <a:solidFill>
                  <a:srgbClr val="000066"/>
                </a:solidFill>
                <a:latin typeface="+mn-lt"/>
                <a:ea typeface="Microsoft YaHei" panose="020B0503020204020204" pitchFamily="34" charset="-122"/>
              </a:rPr>
              <a:t>output is high only when both inputs are high</a:t>
            </a:r>
            <a:r>
              <a:rPr lang="en-US" altLang="en-US" sz="1500" dirty="0">
                <a:solidFill>
                  <a:srgbClr val="000066"/>
                </a:solidFill>
                <a:latin typeface="+mn-lt"/>
                <a:ea typeface="Microsoft YaHei" panose="020B0503020204020204" pitchFamily="34" charset="-122"/>
              </a:rPr>
              <a:t>. </a:t>
            </a:r>
            <a:r>
              <a:rPr lang="en-US" altLang="en-US" sz="750" dirty="0">
                <a:solidFill>
                  <a:srgbClr val="000066"/>
                </a:solidFill>
                <a:latin typeface="+mn-lt"/>
                <a:ea typeface="Microsoft YaHei" panose="020B0503020204020204" pitchFamily="34" charset="-122"/>
              </a:rPr>
              <a:t>(G7B03)</a:t>
            </a:r>
            <a:r>
              <a:rPr lang="en-US" altLang="en-US" sz="1500" dirty="0">
                <a:solidFill>
                  <a:srgbClr val="000066"/>
                </a:solidFill>
                <a:latin typeface="+mn-lt"/>
                <a:ea typeface="Microsoft YaHei" panose="020B0503020204020204" pitchFamily="34" charset="-122"/>
              </a:rPr>
              <a:t> </a:t>
            </a: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sp>
        <p:nvSpPr>
          <p:cNvPr id="29699" name="Rectangle 2">
            <a:extLst>
              <a:ext uri="{FF2B5EF4-FFF2-40B4-BE49-F238E27FC236}">
                <a16:creationId xmlns:a16="http://schemas.microsoft.com/office/drawing/2014/main" id="{65A0CD7A-8426-4659-A71A-D48779E48A8B}"/>
              </a:ext>
            </a:extLst>
          </p:cNvPr>
          <p:cNvSpPr>
            <a:spLocks noGrp="1" noChangeArrowheads="1"/>
          </p:cNvSpPr>
          <p:nvPr>
            <p:ph type="title"/>
          </p:nvPr>
        </p:nvSpPr>
        <p:spPr>
          <a:xfrm>
            <a:off x="971611" y="332974"/>
            <a:ext cx="6481763" cy="651272"/>
          </a:xfrm>
        </p:spPr>
        <p:txBody>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pic>
        <p:nvPicPr>
          <p:cNvPr id="16387" name="Picture 3">
            <a:extLst>
              <a:ext uri="{FF2B5EF4-FFF2-40B4-BE49-F238E27FC236}">
                <a16:creationId xmlns:a16="http://schemas.microsoft.com/office/drawing/2014/main" id="{61A4C94A-6EB4-4632-9DC4-095DCC0BB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962" y="2038690"/>
            <a:ext cx="6110288" cy="27586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15</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6385">
                                            <p:txEl>
                                              <p:pRg st="0" end="0"/>
                                            </p:txEl>
                                          </p:spTgt>
                                        </p:tgtEl>
                                        <p:attrNameLst>
                                          <p:attrName>style.visibility</p:attrName>
                                        </p:attrNameLst>
                                      </p:cBhvr>
                                      <p:to>
                                        <p:strVal val="visible"/>
                                      </p:to>
                                    </p:set>
                                    <p:animEffect transition="in" filter="wipe(up)">
                                      <p:cBhvr additive="repl">
                                        <p:cTn id="7" dur="1000"/>
                                        <p:tgtEl>
                                          <p:spTgt spid="1638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6385">
                                            <p:txEl>
                                              <p:pRg st="1" end="1"/>
                                            </p:txEl>
                                          </p:spTgt>
                                        </p:tgtEl>
                                        <p:attrNameLst>
                                          <p:attrName>style.visibility</p:attrName>
                                        </p:attrNameLst>
                                      </p:cBhvr>
                                      <p:to>
                                        <p:strVal val="visible"/>
                                      </p:to>
                                    </p:set>
                                    <p:animEffect transition="in" filter="wipe(left)">
                                      <p:cBhvr additive="repl">
                                        <p:cTn id="12" dur="1000"/>
                                        <p:tgtEl>
                                          <p:spTgt spid="1638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additive="repl">
                                        <p:cTn id="16" dur="1" fill="hold">
                                          <p:stCondLst>
                                            <p:cond delay="0"/>
                                          </p:stCondLst>
                                        </p:cTn>
                                        <p:tgtEl>
                                          <p:spTgt spid="16387"/>
                                        </p:tgtEl>
                                        <p:attrNameLst>
                                          <p:attrName>style.visibility</p:attrName>
                                        </p:attrNameLst>
                                      </p:cBhvr>
                                      <p:to>
                                        <p:strVal val="visible"/>
                                      </p:to>
                                    </p:set>
                                    <p:animEffect transition="in" filter="wipe(down)">
                                      <p:cBhvr additive="repl">
                                        <p:cTn id="17" dur="1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a:extLst>
              <a:ext uri="{FF2B5EF4-FFF2-40B4-BE49-F238E27FC236}">
                <a16:creationId xmlns:a16="http://schemas.microsoft.com/office/drawing/2014/main" id="{7F6D420C-2ABE-43CA-884D-0F40A8BF22E4}"/>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7410" name="Text Box 2">
            <a:extLst>
              <a:ext uri="{FF2B5EF4-FFF2-40B4-BE49-F238E27FC236}">
                <a16:creationId xmlns:a16="http://schemas.microsoft.com/office/drawing/2014/main" id="{7FE1FB6B-21BD-4910-BD01-ED3023BB2F1E}"/>
              </a:ext>
            </a:extLst>
          </p:cNvPr>
          <p:cNvSpPr txBox="1">
            <a:spLocks noChangeArrowheads="1"/>
          </p:cNvSpPr>
          <p:nvPr/>
        </p:nvSpPr>
        <p:spPr bwMode="auto">
          <a:xfrm>
            <a:off x="784026" y="775868"/>
            <a:ext cx="7539359" cy="38969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indent="-284163">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For a two input NOR gate, the </a:t>
            </a:r>
            <a:r>
              <a:rPr lang="en-US" altLang="en-US" sz="1500" b="1" dirty="0">
                <a:solidFill>
                  <a:srgbClr val="000066"/>
                </a:solidFill>
                <a:latin typeface="Calibri (Body)"/>
                <a:ea typeface="Microsoft YaHei" panose="020B0503020204020204" pitchFamily="34" charset="-122"/>
              </a:rPr>
              <a:t>output is low when either or both inputs are high</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(G7B04)</a:t>
            </a:r>
            <a:r>
              <a:rPr lang="en-US" altLang="en-US" sz="1500" dirty="0">
                <a:solidFill>
                  <a:srgbClr val="000066"/>
                </a:solidFill>
                <a:latin typeface="Calibri (Body)"/>
                <a:ea typeface="Microsoft YaHei" panose="020B0503020204020204" pitchFamily="34" charset="-122"/>
              </a:rPr>
              <a:t> </a:t>
            </a: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160"/>
              </a:spcBef>
              <a:buNone/>
            </a:pPr>
            <a:endParaRPr lang="en-US" altLang="en-US" sz="825" dirty="0">
              <a:solidFill>
                <a:srgbClr val="000066"/>
              </a:solidFill>
              <a:latin typeface="Calibri (Body)"/>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A 3-bit binary counter contains </a:t>
            </a:r>
            <a:r>
              <a:rPr lang="en-US" altLang="en-US" sz="1500" b="1" dirty="0">
                <a:solidFill>
                  <a:srgbClr val="000066"/>
                </a:solidFill>
                <a:latin typeface="Calibri (Body)"/>
                <a:ea typeface="Microsoft YaHei" panose="020B0503020204020204" pitchFamily="34" charset="-122"/>
              </a:rPr>
              <a:t>8 states</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(G7B05)</a:t>
            </a:r>
          </a:p>
          <a:p>
            <a:pPr lvl="1">
              <a:lnSpc>
                <a:spcPct val="100000"/>
              </a:lnSpc>
              <a:spcBef>
                <a:spcPts val="244"/>
              </a:spcBef>
              <a:buClr>
                <a:srgbClr val="FF1515"/>
              </a:buClr>
            </a:pPr>
            <a:r>
              <a:rPr lang="en-US" altLang="en-US" sz="1200" dirty="0">
                <a:solidFill>
                  <a:srgbClr val="FF0000"/>
                </a:solidFill>
                <a:latin typeface="Calibri (Body)"/>
                <a:ea typeface="Microsoft YaHei" panose="020B0503020204020204" pitchFamily="34" charset="-122"/>
              </a:rPr>
              <a:t>Each flip-flop requires two input pulses to generate one output pulse. </a:t>
            </a:r>
          </a:p>
          <a:p>
            <a:pPr lvl="1">
              <a:lnSpc>
                <a:spcPct val="100000"/>
              </a:lnSpc>
              <a:spcBef>
                <a:spcPts val="244"/>
              </a:spcBef>
              <a:buClr>
                <a:srgbClr val="FF1515"/>
              </a:buClr>
            </a:pPr>
            <a:r>
              <a:rPr lang="en-US" altLang="en-US" sz="1200" dirty="0">
                <a:solidFill>
                  <a:srgbClr val="FF0000"/>
                </a:solidFill>
                <a:latin typeface="Calibri (Body)"/>
                <a:ea typeface="Microsoft YaHei" panose="020B0503020204020204" pitchFamily="34" charset="-122"/>
              </a:rPr>
              <a:t>In short, being Base 2, 3-bit is 2 x 2 x 2 = 8.</a:t>
            </a: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17411" name="Picture 3">
            <a:extLst>
              <a:ext uri="{FF2B5EF4-FFF2-40B4-BE49-F238E27FC236}">
                <a16:creationId xmlns:a16="http://schemas.microsoft.com/office/drawing/2014/main" id="{237056E4-B76C-4333-85F5-EDD2A47983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944" y="1295506"/>
            <a:ext cx="4781550" cy="22086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2" name="Rectangle 4">
            <a:extLst>
              <a:ext uri="{FF2B5EF4-FFF2-40B4-BE49-F238E27FC236}">
                <a16:creationId xmlns:a16="http://schemas.microsoft.com/office/drawing/2014/main" id="{1A9F3D28-F38D-46FE-9DCB-79C73C91B5CF}"/>
              </a:ext>
            </a:extLst>
          </p:cNvPr>
          <p:cNvSpPr>
            <a:spLocks noChangeArrowheads="1"/>
          </p:cNvSpPr>
          <p:nvPr/>
        </p:nvSpPr>
        <p:spPr bwMode="auto">
          <a:xfrm>
            <a:off x="6617494" y="2551510"/>
            <a:ext cx="1296591" cy="4374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Truth table for NOR Gate</a:t>
            </a:r>
          </a:p>
        </p:txBody>
      </p:sp>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16</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7410">
                                            <p:txEl>
                                              <p:pRg st="0" end="0"/>
                                            </p:txEl>
                                          </p:spTgt>
                                        </p:tgtEl>
                                        <p:attrNameLst>
                                          <p:attrName>style.visibility</p:attrName>
                                        </p:attrNameLst>
                                      </p:cBhvr>
                                      <p:to>
                                        <p:strVal val="visible"/>
                                      </p:to>
                                    </p:set>
                                    <p:animEffect transition="in" filter="wipe(up)">
                                      <p:cBhvr additive="repl">
                                        <p:cTn id="7" dur="1000"/>
                                        <p:tgtEl>
                                          <p:spTgt spid="174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16" fill="hold" nodeType="clickEffect">
                                  <p:stCondLst>
                                    <p:cond delay="0"/>
                                  </p:stCondLst>
                                  <p:childTnLst>
                                    <p:set>
                                      <p:cBhvr additive="repl">
                                        <p:cTn id="11" dur="1" fill="hold">
                                          <p:stCondLst>
                                            <p:cond delay="0"/>
                                          </p:stCondLst>
                                        </p:cTn>
                                        <p:tgtEl>
                                          <p:spTgt spid="17411"/>
                                        </p:tgtEl>
                                        <p:attrNameLst>
                                          <p:attrName>style.visibility</p:attrName>
                                        </p:attrNameLst>
                                      </p:cBhvr>
                                      <p:to>
                                        <p:strVal val="visible"/>
                                      </p:to>
                                    </p:set>
                                    <p:anim calcmode="lin" valueType="num">
                                      <p:cBhvr additive="repl">
                                        <p:cTn id="12" dur="1000" fill="hold"/>
                                        <p:tgtEl>
                                          <p:spTgt spid="17411"/>
                                        </p:tgtEl>
                                        <p:attrNameLst>
                                          <p:attrName>ppt_w</p:attrName>
                                        </p:attrNameLst>
                                      </p:cBhvr>
                                      <p:tavLst>
                                        <p:tav tm="100000">
                                          <p:val>
                                            <p:fltVal val="0"/>
                                          </p:val>
                                        </p:tav>
                                        <p:tav>
                                          <p:val>
                                            <p:strVal val="#ppt_w"/>
                                          </p:val>
                                        </p:tav>
                                      </p:tavLst>
                                    </p:anim>
                                    <p:anim calcmode="lin" valueType="num">
                                      <p:cBhvr additive="repl">
                                        <p:cTn id="13" dur="1000" fill="hold"/>
                                        <p:tgtEl>
                                          <p:spTgt spid="17411"/>
                                        </p:tgtEl>
                                        <p:attrNameLst>
                                          <p:attrName>ppt_h</p:attrName>
                                        </p:attrNameLst>
                                      </p:cBhvr>
                                      <p:tavLst>
                                        <p:tav tm="100000">
                                          <p:val>
                                            <p:fltVal val="0"/>
                                          </p:val>
                                        </p:tav>
                                        <p:tav>
                                          <p:val>
                                            <p:strVal val="#ppt_h"/>
                                          </p:val>
                                        </p:tav>
                                      </p:tavLst>
                                    </p:anim>
                                    <p:animEffect transition="in" filter="fade">
                                      <p:cBhvr additive="repl">
                                        <p:cTn id="14" dur="1000"/>
                                        <p:tgtEl>
                                          <p:spTgt spid="17411"/>
                                        </p:tgtEl>
                                      </p:cBhvr>
                                    </p:animEffect>
                                  </p:childTnLst>
                                </p:cTn>
                              </p:par>
                              <p:par>
                                <p:cTn id="15" presetID="22" presetClass="entr" presetSubtype="2" fill="hold" nodeType="withEffect">
                                  <p:stCondLst>
                                    <p:cond delay="0"/>
                                  </p:stCondLst>
                                  <p:childTnLst>
                                    <p:set>
                                      <p:cBhvr additive="repl">
                                        <p:cTn id="16" dur="1" fill="hold">
                                          <p:stCondLst>
                                            <p:cond delay="0"/>
                                          </p:stCondLst>
                                        </p:cTn>
                                        <p:tgtEl>
                                          <p:spTgt spid="17412"/>
                                        </p:tgtEl>
                                        <p:attrNameLst>
                                          <p:attrName>style.visibility</p:attrName>
                                        </p:attrNameLst>
                                      </p:cBhvr>
                                      <p:to>
                                        <p:strVal val="visible"/>
                                      </p:to>
                                    </p:set>
                                    <p:animEffect transition="in" filter="wipe(right)">
                                      <p:cBhvr additive="repl">
                                        <p:cTn id="17" dur="1000"/>
                                        <p:tgtEl>
                                          <p:spTgt spid="174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17410">
                                            <p:txEl>
                                              <p:pRg st="14" end="14"/>
                                            </p:txEl>
                                          </p:spTgt>
                                        </p:tgtEl>
                                        <p:attrNameLst>
                                          <p:attrName>style.visibility</p:attrName>
                                        </p:attrNameLst>
                                      </p:cBhvr>
                                      <p:to>
                                        <p:strVal val="visible"/>
                                      </p:to>
                                    </p:set>
                                    <p:animEffect transition="in" filter="wipe(left)">
                                      <p:cBhvr additive="repl">
                                        <p:cTn id="22" dur="1000"/>
                                        <p:tgtEl>
                                          <p:spTgt spid="17410">
                                            <p:txEl>
                                              <p:pRg st="14" end="1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17410">
                                            <p:txEl>
                                              <p:pRg st="15" end="15"/>
                                            </p:txEl>
                                          </p:spTgt>
                                        </p:tgtEl>
                                        <p:attrNameLst>
                                          <p:attrName>style.visibility</p:attrName>
                                        </p:attrNameLst>
                                      </p:cBhvr>
                                      <p:to>
                                        <p:strVal val="visible"/>
                                      </p:to>
                                    </p:set>
                                    <p:animEffect transition="in" filter="wipe(left)">
                                      <p:cBhvr additive="repl">
                                        <p:cTn id="27" dur="1000"/>
                                        <p:tgtEl>
                                          <p:spTgt spid="17410">
                                            <p:txEl>
                                              <p:pRg st="15" end="1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additive="repl">
                                        <p:cTn id="31" dur="1" fill="hold">
                                          <p:stCondLst>
                                            <p:cond delay="0"/>
                                          </p:stCondLst>
                                        </p:cTn>
                                        <p:tgtEl>
                                          <p:spTgt spid="17410">
                                            <p:txEl>
                                              <p:pRg st="16" end="16"/>
                                            </p:txEl>
                                          </p:spTgt>
                                        </p:tgtEl>
                                        <p:attrNameLst>
                                          <p:attrName>style.visibility</p:attrName>
                                        </p:attrNameLst>
                                      </p:cBhvr>
                                      <p:to>
                                        <p:strVal val="visible"/>
                                      </p:to>
                                    </p:set>
                                    <p:animEffect transition="in" filter="wipe(down)">
                                      <p:cBhvr additive="repl">
                                        <p:cTn id="32" dur="1000"/>
                                        <p:tgtEl>
                                          <p:spTgt spid="17410">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
            <a:extLst>
              <a:ext uri="{FF2B5EF4-FFF2-40B4-BE49-F238E27FC236}">
                <a16:creationId xmlns:a16="http://schemas.microsoft.com/office/drawing/2014/main" id="{7679341C-F883-48F9-A726-E332F323ADB5}"/>
              </a:ext>
            </a:extLst>
          </p:cNvPr>
          <p:cNvSpPr txBox="1">
            <a:spLocks noChangeArrowheads="1"/>
          </p:cNvSpPr>
          <p:nvPr/>
        </p:nvSpPr>
        <p:spPr bwMode="auto">
          <a:xfrm>
            <a:off x="1143000" y="267891"/>
            <a:ext cx="6858000" cy="588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1371600" indent="-1370013">
              <a:lnSpc>
                <a:spcPct val="90000"/>
              </a:lnSpc>
              <a:spcBef>
                <a:spcPts val="10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lgn="ctr" eaLnBrk="1" hangingPunct="1">
              <a:lnSpc>
                <a:spcPct val="95000"/>
              </a:lnSpc>
              <a:spcBef>
                <a:spcPct val="0"/>
              </a:spcBef>
              <a:buClr>
                <a:srgbClr val="000000"/>
              </a:buClr>
              <a:buFont typeface="Times New Roman" panose="02020603050405020304" pitchFamily="18" charset="0"/>
              <a:buNone/>
            </a:pPr>
            <a:r>
              <a:rPr lang="en-US" altLang="en-US" sz="2400" b="1">
                <a:solidFill>
                  <a:srgbClr val="FFFFFF"/>
                </a:solidFill>
                <a:latin typeface="Rockwell" panose="02060603020205020403" pitchFamily="18" charset="0"/>
                <a:ea typeface="Microsoft YaHei" panose="020B0503020204020204" pitchFamily="34" charset="-122"/>
              </a:rPr>
              <a:t>Element 3 General  Class Question Pool</a:t>
            </a:r>
          </a:p>
        </p:txBody>
      </p:sp>
      <p:sp>
        <p:nvSpPr>
          <p:cNvPr id="33795" name="Rectangle 2">
            <a:extLst>
              <a:ext uri="{FF2B5EF4-FFF2-40B4-BE49-F238E27FC236}">
                <a16:creationId xmlns:a16="http://schemas.microsoft.com/office/drawing/2014/main" id="{F11A09B2-4E9C-40E8-B061-793FAEAAF43A}"/>
              </a:ext>
            </a:extLst>
          </p:cNvPr>
          <p:cNvSpPr>
            <a:spLocks noChangeArrowheads="1"/>
          </p:cNvSpPr>
          <p:nvPr/>
        </p:nvSpPr>
        <p:spPr bwMode="auto">
          <a:xfrm>
            <a:off x="2498527" y="1428750"/>
            <a:ext cx="4146947"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chemeClr val="tx1"/>
                </a:solidFill>
                <a:latin typeface="Calibri" panose="020F0502020204030204" pitchFamily="34" charset="0"/>
              </a:defRPr>
            </a:lvl9pPr>
          </a:lstStyle>
          <a:p>
            <a:pPr algn="ctr">
              <a:lnSpc>
                <a:spcPct val="100000"/>
              </a:lnSpc>
              <a:spcBef>
                <a:spcPts val="1200"/>
              </a:spcBef>
              <a:buClr>
                <a:srgbClr val="000000"/>
              </a:buClr>
              <a:buNone/>
            </a:pPr>
            <a:r>
              <a:rPr lang="en-US" altLang="en-US" sz="2400" b="1" dirty="0">
                <a:solidFill>
                  <a:srgbClr val="FF0000"/>
                </a:solidFill>
                <a:latin typeface="+mn-lt"/>
              </a:rPr>
              <a:t>Oscillators &amp; Components</a:t>
            </a:r>
            <a:endParaRPr lang="en-US" altLang="en-US" sz="2400" b="1" dirty="0">
              <a:solidFill>
                <a:srgbClr val="FF0000"/>
              </a:solidFill>
              <a:latin typeface="Rockwell" panose="02060603020205020403" pitchFamily="18" charset="0"/>
              <a:ea typeface="Microsoft YaHei" panose="020B0503020204020204" pitchFamily="34" charset="-122"/>
            </a:endParaRPr>
          </a:p>
        </p:txBody>
      </p:sp>
      <p:pic>
        <p:nvPicPr>
          <p:cNvPr id="33796" name="Picture 3">
            <a:extLst>
              <a:ext uri="{FF2B5EF4-FFF2-40B4-BE49-F238E27FC236}">
                <a16:creationId xmlns:a16="http://schemas.microsoft.com/office/drawing/2014/main" id="{089DE79E-60F2-4C9C-9C3C-24BEE4FEF19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160" y="2982516"/>
            <a:ext cx="2090656" cy="214669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797" name="Picture 2">
            <a:extLst>
              <a:ext uri="{FF2B5EF4-FFF2-40B4-BE49-F238E27FC236}">
                <a16:creationId xmlns:a16="http://schemas.microsoft.com/office/drawing/2014/main" id="{93454DD3-A90C-4846-81E8-DFE6DE9ADF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7292" y="2200198"/>
            <a:ext cx="1992924" cy="284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pPr>
              <a:defRPr/>
            </a:pPr>
            <a:fld id="{B6732446-7B26-4E1F-BE8D-75B37820384A}" type="slidenum">
              <a:rPr lang="en-US" smtClean="0"/>
              <a:pPr>
                <a:defRPr/>
              </a:pPr>
              <a:t>17</a:t>
            </a:fld>
            <a:endParaRPr lang="en-US"/>
          </a:p>
        </p:txBody>
      </p:sp>
      <p:sp>
        <p:nvSpPr>
          <p:cNvPr id="4" name="TextBox 3">
            <a:extLst>
              <a:ext uri="{FF2B5EF4-FFF2-40B4-BE49-F238E27FC236}">
                <a16:creationId xmlns:a16="http://schemas.microsoft.com/office/drawing/2014/main" id="{034EF34C-00E6-871B-8E5B-6EB9D20A37F1}"/>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
            <a:extLst>
              <a:ext uri="{FF2B5EF4-FFF2-40B4-BE49-F238E27FC236}">
                <a16:creationId xmlns:a16="http://schemas.microsoft.com/office/drawing/2014/main" id="{D2494886-72AF-47FE-9EA6-939BC00A2781}"/>
              </a:ext>
            </a:extLst>
          </p:cNvPr>
          <p:cNvSpPr txBox="1">
            <a:spLocks noChangeArrowheads="1"/>
          </p:cNvSpPr>
          <p:nvPr/>
        </p:nvSpPr>
        <p:spPr bwMode="auto">
          <a:xfrm>
            <a:off x="0" y="0"/>
            <a:ext cx="9144000" cy="1044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lnSpc>
                <a:spcPct val="100000"/>
              </a:lnSpc>
              <a:spcBef>
                <a:spcPct val="0"/>
              </a:spcBef>
              <a:buClr>
                <a:srgbClr val="000000"/>
              </a:buClr>
              <a:buFont typeface="Times New Roman" panose="02020603050405020304" pitchFamily="18" charset="0"/>
              <a:buNone/>
            </a:pPr>
            <a:r>
              <a:rPr lang="en-US" altLang="en-US" sz="2000" dirty="0">
                <a:solidFill>
                  <a:srgbClr val="E33928"/>
                </a:solidFill>
                <a:latin typeface="Georgia" panose="02040502050405020303" pitchFamily="18" charset="0"/>
                <a:ea typeface="Microsoft YaHei" panose="020B0503020204020204" pitchFamily="34" charset="-122"/>
              </a:rPr>
              <a:t>G7B09 </a:t>
            </a:r>
          </a:p>
          <a:p>
            <a:pPr algn="ctr" eaLnBrk="1" hangingPunct="1">
              <a:lnSpc>
                <a:spcPct val="100000"/>
              </a:lnSpc>
              <a:spcBef>
                <a:spcPct val="0"/>
              </a:spcBef>
              <a:buClr>
                <a:srgbClr val="000000"/>
              </a:buClr>
              <a:buFont typeface="Times New Roman" panose="02020603050405020304" pitchFamily="18" charset="0"/>
              <a:buNone/>
            </a:pPr>
            <a:r>
              <a:rPr lang="en-US" altLang="en-US" sz="2000" dirty="0">
                <a:solidFill>
                  <a:srgbClr val="E33928"/>
                </a:solidFill>
                <a:latin typeface="Georgia" panose="02040502050405020303" pitchFamily="18" charset="0"/>
                <a:ea typeface="Microsoft YaHei" panose="020B0503020204020204" pitchFamily="34" charset="-122"/>
              </a:rPr>
              <a:t>What determines the frequency of an LC oscillator?</a:t>
            </a:r>
          </a:p>
        </p:txBody>
      </p:sp>
      <p:sp>
        <p:nvSpPr>
          <p:cNvPr id="20482" name="Text Box 2">
            <a:extLst>
              <a:ext uri="{FF2B5EF4-FFF2-40B4-BE49-F238E27FC236}">
                <a16:creationId xmlns:a16="http://schemas.microsoft.com/office/drawing/2014/main" id="{EB47D6A6-F6D0-4D27-B87A-B12865D21108}"/>
              </a:ext>
            </a:extLst>
          </p:cNvPr>
          <p:cNvSpPr txBox="1">
            <a:spLocks noChangeArrowheads="1"/>
          </p:cNvSpPr>
          <p:nvPr/>
        </p:nvSpPr>
        <p:spPr bwMode="auto">
          <a:xfrm>
            <a:off x="321351" y="921324"/>
            <a:ext cx="8213049" cy="338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50000"/>
              </a:lnSpc>
              <a:spcBef>
                <a:spcPts val="366"/>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ea typeface="Microsoft YaHei" panose="020B0503020204020204" pitchFamily="34" charset="-122"/>
              </a:rPr>
              <a:t>The number of stages in the counter</a:t>
            </a:r>
          </a:p>
          <a:p>
            <a:pPr>
              <a:lnSpc>
                <a:spcPct val="150000"/>
              </a:lnSpc>
              <a:spcBef>
                <a:spcPts val="366"/>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ea typeface="Microsoft YaHei" panose="020B0503020204020204" pitchFamily="34" charset="-122"/>
              </a:rPr>
              <a:t>The number of stages in the divider</a:t>
            </a:r>
          </a:p>
          <a:p>
            <a:pPr>
              <a:lnSpc>
                <a:spcPct val="150000"/>
              </a:lnSpc>
              <a:spcBef>
                <a:spcPts val="366"/>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ea typeface="Microsoft YaHei" panose="020B0503020204020204" pitchFamily="34" charset="-122"/>
              </a:rPr>
              <a:t>The inductance and capacitance in the tank circuit</a:t>
            </a:r>
          </a:p>
          <a:p>
            <a:pPr>
              <a:lnSpc>
                <a:spcPct val="150000"/>
              </a:lnSpc>
              <a:spcBef>
                <a:spcPts val="366"/>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ea typeface="Microsoft YaHei" panose="020B0503020204020204" pitchFamily="34" charset="-122"/>
              </a:rPr>
              <a:t>The time delay of the lag circuit </a:t>
            </a:r>
            <a:br>
              <a:rPr lang="en-US" altLang="en-US" sz="1800" dirty="0">
                <a:solidFill>
                  <a:srgbClr val="000066"/>
                </a:solidFill>
                <a:latin typeface="Rockwell" panose="02060603020205020403" pitchFamily="18" charset="0"/>
                <a:ea typeface="Microsoft YaHei" panose="020B0503020204020204" pitchFamily="34" charset="-122"/>
              </a:rPr>
            </a:br>
            <a:endParaRPr lang="en-US" altLang="en-US" sz="1800" dirty="0">
              <a:solidFill>
                <a:srgbClr val="000066"/>
              </a:solidFill>
              <a:latin typeface="Rockwell" panose="02060603020205020403" pitchFamily="18" charset="0"/>
              <a:ea typeface="Microsoft YaHei" panose="020B0503020204020204" pitchFamily="34" charset="-122"/>
            </a:endParaRPr>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18</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20482">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0482">
                                            <p:txEl>
                                              <p:pRg st="2" end="2"/>
                                            </p:txEl>
                                          </p:spTgt>
                                        </p:tgtEl>
                                        <p:attrNameLst>
                                          <p:attrName>style.fontStyle</p:attrName>
                                        </p:attrNameLst>
                                      </p:cBhvr>
                                      <p:to>
                                        <p:strVal val="normal"/>
                                      </p:to>
                                    </p:set>
                                    <p:set>
                                      <p:cBhvr additive="repl">
                                        <p:cTn id="9" dur="indefinite"/>
                                        <p:tgtEl>
                                          <p:spTgt spid="20482">
                                            <p:txEl>
                                              <p:pRg st="2" end="2"/>
                                            </p:txEl>
                                          </p:spTgt>
                                        </p:tgtEl>
                                        <p:attrNameLst>
                                          <p:attrName>style.fontWeight</p:attrName>
                                        </p:attrNameLst>
                                      </p:cBhvr>
                                      <p:to>
                                        <p:strVal val="bold"/>
                                      </p:to>
                                    </p:set>
                                    <p:set>
                                      <p:cBhvr additive="repl">
                                        <p:cTn id="10" dur="indefinite"/>
                                        <p:tgtEl>
                                          <p:spTgt spid="20482">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0482">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
            <a:extLst>
              <a:ext uri="{FF2B5EF4-FFF2-40B4-BE49-F238E27FC236}">
                <a16:creationId xmlns:a16="http://schemas.microsoft.com/office/drawing/2014/main" id="{AF53DB1F-01E2-436F-88C7-3FA23A4817DD}"/>
              </a:ext>
            </a:extLst>
          </p:cNvPr>
          <p:cNvSpPr txBox="1">
            <a:spLocks noChangeArrowheads="1"/>
          </p:cNvSpPr>
          <p:nvPr/>
        </p:nvSpPr>
        <p:spPr bwMode="auto">
          <a:xfrm>
            <a:off x="74951" y="0"/>
            <a:ext cx="8941633" cy="1033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G6A10</a:t>
            </a:r>
          </a:p>
          <a:p>
            <a:r>
              <a:rPr lang="en-US" altLang="en-US" dirty="0"/>
              <a:t>Which element of a vacuum tube regulates the flow of electrons between cathode and plate?</a:t>
            </a:r>
          </a:p>
        </p:txBody>
      </p:sp>
      <p:sp>
        <p:nvSpPr>
          <p:cNvPr id="21506" name="Text Box 2">
            <a:extLst>
              <a:ext uri="{FF2B5EF4-FFF2-40B4-BE49-F238E27FC236}">
                <a16:creationId xmlns:a16="http://schemas.microsoft.com/office/drawing/2014/main" id="{0D5988BD-1E45-4FA8-B468-5CC347B17AB9}"/>
              </a:ext>
            </a:extLst>
          </p:cNvPr>
          <p:cNvSpPr txBox="1">
            <a:spLocks noChangeArrowheads="1"/>
          </p:cNvSpPr>
          <p:nvPr/>
        </p:nvSpPr>
        <p:spPr bwMode="auto">
          <a:xfrm>
            <a:off x="297928" y="931264"/>
            <a:ext cx="8236471" cy="3558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Control grid</a:t>
            </a:r>
          </a:p>
          <a:p>
            <a:r>
              <a:rPr lang="en-US" altLang="en-US" dirty="0"/>
              <a:t>Suppressor grid</a:t>
            </a:r>
          </a:p>
          <a:p>
            <a:r>
              <a:rPr lang="en-US" altLang="en-US" dirty="0"/>
              <a:t>Screen grid</a:t>
            </a:r>
          </a:p>
          <a:p>
            <a:r>
              <a:rPr lang="en-US" altLang="en-US" dirty="0"/>
              <a:t>Trigger electrode</a:t>
            </a:r>
          </a:p>
          <a:p>
            <a:pPr marL="0" indent="0">
              <a:buNone/>
            </a:pP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19</a:t>
            </a:fld>
            <a:endParaRPr 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General</a:t>
            </a:r>
            <a:br>
              <a:rPr lang="en-US" sz="3600" dirty="0"/>
            </a:br>
            <a:r>
              <a:rPr lang="en-US" sz="3600" dirty="0"/>
              <a:t>Licensing Course</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
            <a:extLst>
              <a:ext uri="{FF2B5EF4-FFF2-40B4-BE49-F238E27FC236}">
                <a16:creationId xmlns:a16="http://schemas.microsoft.com/office/drawing/2014/main" id="{27020430-E392-4E16-9F76-230DAF876A14}"/>
              </a:ext>
            </a:extLst>
          </p:cNvPr>
          <p:cNvSpPr txBox="1">
            <a:spLocks noChangeArrowheads="1"/>
          </p:cNvSpPr>
          <p:nvPr/>
        </p:nvSpPr>
        <p:spPr bwMode="auto">
          <a:xfrm>
            <a:off x="0" y="3904"/>
            <a:ext cx="8922895"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lnSpc>
                <a:spcPct val="100000"/>
              </a:lnSpc>
              <a:spcBef>
                <a:spcPct val="0"/>
              </a:spcBef>
              <a:buClr>
                <a:srgbClr val="000000"/>
              </a:buClr>
              <a:buFont typeface="Times New Roman" panose="02020603050405020304" pitchFamily="18" charset="0"/>
              <a:buNone/>
            </a:pPr>
            <a:r>
              <a:rPr lang="en-US" altLang="en-US" sz="2000" dirty="0">
                <a:solidFill>
                  <a:srgbClr val="E33928"/>
                </a:solidFill>
                <a:latin typeface="Georgia" panose="02040502050405020303" pitchFamily="18" charset="0"/>
                <a:ea typeface="Microsoft YaHei" panose="020B0503020204020204" pitchFamily="34" charset="-122"/>
              </a:rPr>
              <a:t>G6A12 </a:t>
            </a:r>
          </a:p>
          <a:p>
            <a:pPr algn="ctr" eaLnBrk="1" hangingPunct="1">
              <a:lnSpc>
                <a:spcPct val="100000"/>
              </a:lnSpc>
              <a:spcBef>
                <a:spcPct val="0"/>
              </a:spcBef>
              <a:buClr>
                <a:srgbClr val="000000"/>
              </a:buClr>
              <a:buFont typeface="Times New Roman" panose="02020603050405020304" pitchFamily="18" charset="0"/>
              <a:buNone/>
            </a:pPr>
            <a:r>
              <a:rPr lang="en-US" altLang="en-US" sz="2000" dirty="0">
                <a:solidFill>
                  <a:srgbClr val="E33928"/>
                </a:solidFill>
                <a:latin typeface="Georgia" panose="02040502050405020303" pitchFamily="18" charset="0"/>
                <a:ea typeface="Microsoft YaHei" panose="020B0503020204020204" pitchFamily="34" charset="-122"/>
              </a:rPr>
              <a:t>What is the primary purpose of a screen grid in a vacuum tube</a:t>
            </a:r>
            <a:r>
              <a:rPr lang="en-US" altLang="en-US" sz="1800" dirty="0">
                <a:solidFill>
                  <a:srgbClr val="FF0000"/>
                </a:solidFill>
                <a:latin typeface="Rockwell" panose="02060603020205020403" pitchFamily="18" charset="0"/>
                <a:ea typeface="Microsoft YaHei" panose="020B0503020204020204" pitchFamily="34" charset="-122"/>
              </a:rPr>
              <a:t>?</a:t>
            </a:r>
          </a:p>
        </p:txBody>
      </p:sp>
      <p:sp>
        <p:nvSpPr>
          <p:cNvPr id="22530" name="Text Box 2">
            <a:extLst>
              <a:ext uri="{FF2B5EF4-FFF2-40B4-BE49-F238E27FC236}">
                <a16:creationId xmlns:a16="http://schemas.microsoft.com/office/drawing/2014/main" id="{80DC556A-F837-48CC-B482-E45737A1D0EF}"/>
              </a:ext>
            </a:extLst>
          </p:cNvPr>
          <p:cNvSpPr txBox="1">
            <a:spLocks noChangeArrowheads="1"/>
          </p:cNvSpPr>
          <p:nvPr/>
        </p:nvSpPr>
        <p:spPr bwMode="auto">
          <a:xfrm>
            <a:off x="221104" y="728898"/>
            <a:ext cx="8548141" cy="37906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To reduce grid-to-plate capacitance </a:t>
            </a:r>
          </a:p>
          <a:p>
            <a:r>
              <a:rPr lang="en-US" altLang="en-US" dirty="0"/>
              <a:t>To increase efficiency</a:t>
            </a:r>
          </a:p>
          <a:p>
            <a:r>
              <a:rPr lang="en-US" altLang="en-US" dirty="0"/>
              <a:t>To increase the high frequency response</a:t>
            </a:r>
          </a:p>
          <a:p>
            <a:r>
              <a:rPr lang="en-US" altLang="en-US" dirty="0"/>
              <a:t>To decrease plate resistance</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22530">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2530">
                                            <p:txEl>
                                              <p:pRg st="0" end="0"/>
                                            </p:txEl>
                                          </p:spTgt>
                                        </p:tgtEl>
                                        <p:attrNameLst>
                                          <p:attrName>style.fontStyle</p:attrName>
                                        </p:attrNameLst>
                                      </p:cBhvr>
                                      <p:to>
                                        <p:strVal val="normal"/>
                                      </p:to>
                                    </p:set>
                                    <p:set>
                                      <p:cBhvr additive="repl">
                                        <p:cTn id="9" dur="indefinite"/>
                                        <p:tgtEl>
                                          <p:spTgt spid="22530">
                                            <p:txEl>
                                              <p:pRg st="0" end="0"/>
                                            </p:txEl>
                                          </p:spTgt>
                                        </p:tgtEl>
                                        <p:attrNameLst>
                                          <p:attrName>style.fontWeight</p:attrName>
                                        </p:attrNameLst>
                                      </p:cBhvr>
                                      <p:to>
                                        <p:strVal val="bold"/>
                                      </p:to>
                                    </p:set>
                                    <p:set>
                                      <p:cBhvr additive="repl">
                                        <p:cTn id="10" dur="indefinite"/>
                                        <p:tgtEl>
                                          <p:spTgt spid="22530">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253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
            <a:extLst>
              <a:ext uri="{FF2B5EF4-FFF2-40B4-BE49-F238E27FC236}">
                <a16:creationId xmlns:a16="http://schemas.microsoft.com/office/drawing/2014/main" id="{241C7A4E-A351-421E-B3C6-9035FADD55B2}"/>
              </a:ext>
            </a:extLst>
          </p:cNvPr>
          <p:cNvSpPr txBox="1">
            <a:spLocks noChangeArrowheads="1"/>
          </p:cNvSpPr>
          <p:nvPr/>
        </p:nvSpPr>
        <p:spPr bwMode="auto">
          <a:xfrm>
            <a:off x="0" y="7329"/>
            <a:ext cx="9143999" cy="9820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G6A07 </a:t>
            </a:r>
          </a:p>
          <a:p>
            <a:r>
              <a:rPr lang="en-US" altLang="en-US" dirty="0"/>
              <a:t>What are the operating points for a bipolar transistor used as a switch?</a:t>
            </a:r>
          </a:p>
        </p:txBody>
      </p:sp>
      <p:sp>
        <p:nvSpPr>
          <p:cNvPr id="25602" name="Text Box 2">
            <a:extLst>
              <a:ext uri="{FF2B5EF4-FFF2-40B4-BE49-F238E27FC236}">
                <a16:creationId xmlns:a16="http://schemas.microsoft.com/office/drawing/2014/main" id="{42DF4043-2084-493D-B12E-A57B715A1407}"/>
              </a:ext>
            </a:extLst>
          </p:cNvPr>
          <p:cNvSpPr txBox="1">
            <a:spLocks noChangeArrowheads="1"/>
          </p:cNvSpPr>
          <p:nvPr/>
        </p:nvSpPr>
        <p:spPr bwMode="auto">
          <a:xfrm>
            <a:off x="289497" y="1070860"/>
            <a:ext cx="8599669" cy="34037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Saturation and cutoff</a:t>
            </a:r>
          </a:p>
          <a:p>
            <a:r>
              <a:rPr lang="en-US" altLang="en-US" dirty="0"/>
              <a:t>The active region (between cutoff and saturation)</a:t>
            </a:r>
          </a:p>
          <a:p>
            <a:r>
              <a:rPr lang="en-US" altLang="en-US" dirty="0"/>
              <a:t>Peak and valley current points</a:t>
            </a:r>
          </a:p>
          <a:p>
            <a:r>
              <a:rPr lang="en-US" altLang="en-US" dirty="0"/>
              <a:t>Enhancement and depletion modes</a:t>
            </a:r>
            <a:br>
              <a:rPr lang="en-US" altLang="en-US" dirty="0"/>
            </a:br>
            <a:br>
              <a:rPr lang="en-US" altLang="en-US" dirty="0"/>
            </a:b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21</a:t>
            </a:fld>
            <a:endParaRPr lang="en-US"/>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1">
            <a:extLst>
              <a:ext uri="{FF2B5EF4-FFF2-40B4-BE49-F238E27FC236}">
                <a16:creationId xmlns:a16="http://schemas.microsoft.com/office/drawing/2014/main" id="{DEFF2988-1DEA-46EA-9014-D12BEB0EAD25}"/>
              </a:ext>
            </a:extLst>
          </p:cNvPr>
          <p:cNvSpPr txBox="1">
            <a:spLocks noChangeArrowheads="1"/>
          </p:cNvSpPr>
          <p:nvPr/>
        </p:nvSpPr>
        <p:spPr bwMode="auto">
          <a:xfrm>
            <a:off x="0" y="0"/>
            <a:ext cx="9144000" cy="947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G6A08 </a:t>
            </a:r>
          </a:p>
          <a:p>
            <a:r>
              <a:rPr lang="en-US" altLang="en-US" dirty="0"/>
              <a:t>Which of the following is characteristic of low voltage ceramic capacitors?</a:t>
            </a:r>
          </a:p>
        </p:txBody>
      </p:sp>
      <p:sp>
        <p:nvSpPr>
          <p:cNvPr id="26626" name="Text Box 2">
            <a:extLst>
              <a:ext uri="{FF2B5EF4-FFF2-40B4-BE49-F238E27FC236}">
                <a16:creationId xmlns:a16="http://schemas.microsoft.com/office/drawing/2014/main" id="{1D5C2192-278F-4744-A483-C81C30497422}"/>
              </a:ext>
            </a:extLst>
          </p:cNvPr>
          <p:cNvSpPr txBox="1">
            <a:spLocks noChangeArrowheads="1"/>
          </p:cNvSpPr>
          <p:nvPr/>
        </p:nvSpPr>
        <p:spPr bwMode="auto">
          <a:xfrm>
            <a:off x="235954" y="858186"/>
            <a:ext cx="8743153" cy="3481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The gate is formed by a back-biased junction</a:t>
            </a:r>
          </a:p>
          <a:p>
            <a:r>
              <a:rPr lang="en-US" altLang="en-US" dirty="0"/>
              <a:t>The gate is separated from the channel by a thin insulating layer</a:t>
            </a:r>
          </a:p>
          <a:p>
            <a:r>
              <a:rPr lang="en-US" altLang="en-US" dirty="0"/>
              <a:t>The source is separated from the drain by a thin insulating layer</a:t>
            </a:r>
          </a:p>
          <a:p>
            <a:r>
              <a:rPr lang="en-US" altLang="en-US" dirty="0"/>
              <a:t>The source is formed by depositing metal on silicon</a:t>
            </a:r>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22</a:t>
            </a:fld>
            <a:endParaRPr lang="en-US"/>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8A81D-9F90-2E25-3F41-D17D65B2BDD6}"/>
            </a:ext>
          </a:extLst>
        </p:cNvPr>
        <p:cNvGrpSpPr/>
        <p:nvPr/>
      </p:nvGrpSpPr>
      <p:grpSpPr>
        <a:xfrm>
          <a:off x="0" y="0"/>
          <a:ext cx="0" cy="0"/>
          <a:chOff x="0" y="0"/>
          <a:chExt cx="0" cy="0"/>
        </a:xfrm>
      </p:grpSpPr>
      <p:sp>
        <p:nvSpPr>
          <p:cNvPr id="46082" name="Text Box 1">
            <a:extLst>
              <a:ext uri="{FF2B5EF4-FFF2-40B4-BE49-F238E27FC236}">
                <a16:creationId xmlns:a16="http://schemas.microsoft.com/office/drawing/2014/main" id="{038E8B18-FDFC-D1E5-150B-E365F239EEAC}"/>
              </a:ext>
            </a:extLst>
          </p:cNvPr>
          <p:cNvSpPr txBox="1">
            <a:spLocks noChangeArrowheads="1"/>
          </p:cNvSpPr>
          <p:nvPr/>
        </p:nvSpPr>
        <p:spPr bwMode="auto">
          <a:xfrm>
            <a:off x="0" y="0"/>
            <a:ext cx="9144000" cy="947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G6A09 </a:t>
            </a:r>
          </a:p>
          <a:p>
            <a:r>
              <a:rPr lang="en-US" altLang="en-US" dirty="0"/>
              <a:t>Which of the following describes MOSFET construction?</a:t>
            </a:r>
          </a:p>
        </p:txBody>
      </p:sp>
      <p:sp>
        <p:nvSpPr>
          <p:cNvPr id="26626" name="Text Box 2">
            <a:extLst>
              <a:ext uri="{FF2B5EF4-FFF2-40B4-BE49-F238E27FC236}">
                <a16:creationId xmlns:a16="http://schemas.microsoft.com/office/drawing/2014/main" id="{0184763F-8D68-B1EA-1E64-DD6845B3C8AB}"/>
              </a:ext>
            </a:extLst>
          </p:cNvPr>
          <p:cNvSpPr txBox="1">
            <a:spLocks noChangeArrowheads="1"/>
          </p:cNvSpPr>
          <p:nvPr/>
        </p:nvSpPr>
        <p:spPr bwMode="auto">
          <a:xfrm>
            <a:off x="235954" y="858186"/>
            <a:ext cx="8743153" cy="3481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The gate is formed by a back-biased junction. </a:t>
            </a:r>
          </a:p>
          <a:p>
            <a:r>
              <a:rPr lang="en-US" altLang="en-US" dirty="0"/>
              <a:t>The gate is separated from the channel with a thin insulating layer.</a:t>
            </a:r>
          </a:p>
          <a:p>
            <a:r>
              <a:rPr lang="en-US" altLang="en-US" dirty="0"/>
              <a:t>The source is separated from the drain by a thin insulating layer.</a:t>
            </a:r>
          </a:p>
          <a:p>
            <a:r>
              <a:rPr lang="en-US" altLang="en-US" dirty="0"/>
              <a:t>The source is formed by depositing metal on silicon. </a:t>
            </a:r>
            <a:br>
              <a:rPr lang="en-US" altLang="en-US" dirty="0"/>
            </a:br>
            <a:endParaRPr lang="en-US" altLang="en-US" dirty="0"/>
          </a:p>
        </p:txBody>
      </p:sp>
      <p:sp>
        <p:nvSpPr>
          <p:cNvPr id="2" name="Slide Number Placeholder 1">
            <a:extLst>
              <a:ext uri="{FF2B5EF4-FFF2-40B4-BE49-F238E27FC236}">
                <a16:creationId xmlns:a16="http://schemas.microsoft.com/office/drawing/2014/main" id="{90793D39-B1A3-8D05-0A76-992EAC57646D}"/>
              </a:ext>
            </a:extLst>
          </p:cNvPr>
          <p:cNvSpPr>
            <a:spLocks noGrp="1"/>
          </p:cNvSpPr>
          <p:nvPr>
            <p:ph type="sldNum" sz="quarter" idx="12"/>
          </p:nvPr>
        </p:nvSpPr>
        <p:spPr/>
        <p:txBody>
          <a:bodyPr/>
          <a:lstStyle/>
          <a:p>
            <a:pPr>
              <a:defRPr/>
            </a:pPr>
            <a:fld id="{B6732446-7B26-4E1F-BE8D-75B37820384A}" type="slidenum">
              <a:rPr lang="en-US" smtClean="0"/>
              <a:pPr>
                <a:defRPr/>
              </a:pPr>
              <a:t>23</a:t>
            </a:fld>
            <a:endParaRPr lang="en-US"/>
          </a:p>
        </p:txBody>
      </p:sp>
    </p:spTree>
    <p:extLst>
      <p:ext uri="{BB962C8B-B14F-4D97-AF65-F5344CB8AC3E}">
        <p14:creationId xmlns:p14="http://schemas.microsoft.com/office/powerpoint/2010/main" val="202868453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26626">
                                            <p:txEl>
                                              <p:pRg st="1" end="1"/>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6626">
                                            <p:txEl>
                                              <p:pRg st="1" end="1"/>
                                            </p:txEl>
                                          </p:spTgt>
                                        </p:tgtEl>
                                        <p:attrNameLst>
                                          <p:attrName>style.fontStyle</p:attrName>
                                        </p:attrNameLst>
                                      </p:cBhvr>
                                      <p:to>
                                        <p:strVal val="normal"/>
                                      </p:to>
                                    </p:set>
                                    <p:set>
                                      <p:cBhvr additive="repl">
                                        <p:cTn id="9" dur="indefinite"/>
                                        <p:tgtEl>
                                          <p:spTgt spid="26626">
                                            <p:txEl>
                                              <p:pRg st="1" end="1"/>
                                            </p:txEl>
                                          </p:spTgt>
                                        </p:tgtEl>
                                        <p:attrNameLst>
                                          <p:attrName>style.fontWeight</p:attrName>
                                        </p:attrNameLst>
                                      </p:cBhvr>
                                      <p:to>
                                        <p:strVal val="bold"/>
                                      </p:to>
                                    </p:set>
                                    <p:set>
                                      <p:cBhvr additive="repl">
                                        <p:cTn id="10" dur="indefinite"/>
                                        <p:tgtEl>
                                          <p:spTgt spid="26626">
                                            <p:txEl>
                                              <p:pRg st="1" end="1"/>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6626">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1">
            <a:extLst>
              <a:ext uri="{FF2B5EF4-FFF2-40B4-BE49-F238E27FC236}">
                <a16:creationId xmlns:a16="http://schemas.microsoft.com/office/drawing/2014/main" id="{9374991B-0D74-41D0-AB83-6A7CC9B225B7}"/>
              </a:ext>
            </a:extLst>
          </p:cNvPr>
          <p:cNvSpPr txBox="1">
            <a:spLocks noChangeArrowheads="1"/>
          </p:cNvSpPr>
          <p:nvPr/>
        </p:nvSpPr>
        <p:spPr bwMode="auto">
          <a:xfrm>
            <a:off x="0" y="-3591"/>
            <a:ext cx="9144000"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G6A03 </a:t>
            </a:r>
          </a:p>
          <a:p>
            <a:r>
              <a:rPr lang="en-US" altLang="en-US" dirty="0"/>
              <a:t>What is the approximate forward threshold voltage of a germanium diode?</a:t>
            </a:r>
          </a:p>
        </p:txBody>
      </p:sp>
      <p:sp>
        <p:nvSpPr>
          <p:cNvPr id="27650" name="Text Box 2">
            <a:extLst>
              <a:ext uri="{FF2B5EF4-FFF2-40B4-BE49-F238E27FC236}">
                <a16:creationId xmlns:a16="http://schemas.microsoft.com/office/drawing/2014/main" id="{F49A598F-4570-44BF-81E7-214403AB4CA7}"/>
              </a:ext>
            </a:extLst>
          </p:cNvPr>
          <p:cNvSpPr txBox="1">
            <a:spLocks noChangeArrowheads="1"/>
          </p:cNvSpPr>
          <p:nvPr/>
        </p:nvSpPr>
        <p:spPr bwMode="auto">
          <a:xfrm>
            <a:off x="297499" y="707349"/>
            <a:ext cx="8576677" cy="3737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0.1 volt</a:t>
            </a:r>
          </a:p>
          <a:p>
            <a:r>
              <a:rPr lang="en-US" altLang="en-US" dirty="0"/>
              <a:t>0.3 volts</a:t>
            </a:r>
          </a:p>
          <a:p>
            <a:r>
              <a:rPr lang="en-US" altLang="en-US" dirty="0"/>
              <a:t>0.7 volts</a:t>
            </a:r>
          </a:p>
          <a:p>
            <a:r>
              <a:rPr lang="en-US" altLang="en-US" dirty="0"/>
              <a:t>1.0 volts</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24</a:t>
            </a:fld>
            <a:endParaRPr lang="en-US"/>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a:extLst>
              <a:ext uri="{FF2B5EF4-FFF2-40B4-BE49-F238E27FC236}">
                <a16:creationId xmlns:a16="http://schemas.microsoft.com/office/drawing/2014/main" id="{E5133A4B-88F8-406F-8AD1-19FE1EA3274B}"/>
              </a:ext>
            </a:extLst>
          </p:cNvPr>
          <p:cNvSpPr txBox="1">
            <a:spLocks noChangeArrowheads="1"/>
          </p:cNvSpPr>
          <p:nvPr/>
        </p:nvSpPr>
        <p:spPr bwMode="auto">
          <a:xfrm>
            <a:off x="0" y="0"/>
            <a:ext cx="9144000" cy="996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G6A05 </a:t>
            </a:r>
          </a:p>
          <a:p>
            <a:r>
              <a:rPr lang="en-US" altLang="en-US" dirty="0"/>
              <a:t>What is the approximate forward threshold voltage of a silicon junction diode?</a:t>
            </a:r>
          </a:p>
        </p:txBody>
      </p:sp>
      <p:sp>
        <p:nvSpPr>
          <p:cNvPr id="28674" name="Text Box 2">
            <a:extLst>
              <a:ext uri="{FF2B5EF4-FFF2-40B4-BE49-F238E27FC236}">
                <a16:creationId xmlns:a16="http://schemas.microsoft.com/office/drawing/2014/main" id="{82A49FD8-DE0A-4CA3-8F44-39DECAF65270}"/>
              </a:ext>
            </a:extLst>
          </p:cNvPr>
          <p:cNvSpPr txBox="1">
            <a:spLocks noChangeArrowheads="1"/>
          </p:cNvSpPr>
          <p:nvPr/>
        </p:nvSpPr>
        <p:spPr bwMode="auto">
          <a:xfrm>
            <a:off x="220168" y="996846"/>
            <a:ext cx="8691484" cy="3500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0.1 volt</a:t>
            </a:r>
          </a:p>
          <a:p>
            <a:r>
              <a:rPr lang="en-US" altLang="en-US" dirty="0"/>
              <a:t>0.3 volts</a:t>
            </a:r>
          </a:p>
          <a:p>
            <a:r>
              <a:rPr lang="en-US" altLang="en-US" dirty="0"/>
              <a:t>0.7 volts</a:t>
            </a:r>
          </a:p>
          <a:p>
            <a:r>
              <a:rPr lang="en-US" altLang="en-US" dirty="0"/>
              <a:t>1.0 volts</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25</a:t>
            </a:fld>
            <a:endParaRPr lang="en-US"/>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E7742-2DC8-62CE-D9CB-4E644D08BD1F}"/>
            </a:ext>
          </a:extLst>
        </p:cNvPr>
        <p:cNvGrpSpPr/>
        <p:nvPr/>
      </p:nvGrpSpPr>
      <p:grpSpPr>
        <a:xfrm>
          <a:off x="0" y="0"/>
          <a:ext cx="0" cy="0"/>
          <a:chOff x="0" y="0"/>
          <a:chExt cx="0" cy="0"/>
        </a:xfrm>
      </p:grpSpPr>
      <p:sp>
        <p:nvSpPr>
          <p:cNvPr id="52226" name="Text Box 1">
            <a:extLst>
              <a:ext uri="{FF2B5EF4-FFF2-40B4-BE49-F238E27FC236}">
                <a16:creationId xmlns:a16="http://schemas.microsoft.com/office/drawing/2014/main" id="{ED1A5BC3-FDAF-210F-7D23-2C7473C3838A}"/>
              </a:ext>
            </a:extLst>
          </p:cNvPr>
          <p:cNvSpPr txBox="1">
            <a:spLocks noChangeArrowheads="1"/>
          </p:cNvSpPr>
          <p:nvPr/>
        </p:nvSpPr>
        <p:spPr bwMode="auto">
          <a:xfrm>
            <a:off x="85724" y="0"/>
            <a:ext cx="9058275" cy="996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G7B06</a:t>
            </a:r>
          </a:p>
          <a:p>
            <a:r>
              <a:rPr lang="en-US" altLang="en-US" dirty="0"/>
              <a:t>shift</a:t>
            </a:r>
          </a:p>
        </p:txBody>
      </p:sp>
      <p:sp>
        <p:nvSpPr>
          <p:cNvPr id="31746" name="Text Box 2">
            <a:extLst>
              <a:ext uri="{FF2B5EF4-FFF2-40B4-BE49-F238E27FC236}">
                <a16:creationId xmlns:a16="http://schemas.microsoft.com/office/drawing/2014/main" id="{9D0CA650-7BD4-5066-D271-566C46AE9327}"/>
              </a:ext>
            </a:extLst>
          </p:cNvPr>
          <p:cNvSpPr txBox="1">
            <a:spLocks noChangeArrowheads="1"/>
          </p:cNvSpPr>
          <p:nvPr/>
        </p:nvSpPr>
        <p:spPr bwMode="auto">
          <a:xfrm>
            <a:off x="312919" y="768245"/>
            <a:ext cx="8508791" cy="37437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In the tunnel-effect region</a:t>
            </a:r>
          </a:p>
          <a:p>
            <a:r>
              <a:rPr lang="en-US" altLang="en-US" dirty="0"/>
              <a:t>At the Zener voltage</a:t>
            </a:r>
          </a:p>
          <a:p>
            <a:r>
              <a:rPr lang="en-US" altLang="en-US" dirty="0"/>
              <a:t>Reverse biased</a:t>
            </a:r>
          </a:p>
          <a:p>
            <a:r>
              <a:rPr lang="en-US" altLang="en-US" dirty="0"/>
              <a:t>Forward biased</a:t>
            </a:r>
            <a:br>
              <a:rPr lang="en-US" altLang="en-US" dirty="0"/>
            </a:br>
            <a:endParaRPr lang="en-US" altLang="en-US" dirty="0"/>
          </a:p>
        </p:txBody>
      </p:sp>
      <p:sp>
        <p:nvSpPr>
          <p:cNvPr id="2" name="Slide Number Placeholder 1">
            <a:extLst>
              <a:ext uri="{FF2B5EF4-FFF2-40B4-BE49-F238E27FC236}">
                <a16:creationId xmlns:a16="http://schemas.microsoft.com/office/drawing/2014/main" id="{E14A156A-E491-45EE-CA20-4D1BD60AF014}"/>
              </a:ext>
            </a:extLst>
          </p:cNvPr>
          <p:cNvSpPr>
            <a:spLocks noGrp="1"/>
          </p:cNvSpPr>
          <p:nvPr>
            <p:ph type="sldNum" sz="quarter" idx="12"/>
          </p:nvPr>
        </p:nvSpPr>
        <p:spPr/>
        <p:txBody>
          <a:bodyPr/>
          <a:lstStyle/>
          <a:p>
            <a:pPr>
              <a:defRPr/>
            </a:pPr>
            <a:fld id="{B6732446-7B26-4E1F-BE8D-75B37820384A}" type="slidenum">
              <a:rPr lang="en-US" smtClean="0"/>
              <a:pPr>
                <a:defRPr/>
              </a:pPr>
              <a:t>26</a:t>
            </a:fld>
            <a:endParaRPr lang="en-US"/>
          </a:p>
        </p:txBody>
      </p:sp>
    </p:spTree>
    <p:extLst>
      <p:ext uri="{BB962C8B-B14F-4D97-AF65-F5344CB8AC3E}">
        <p14:creationId xmlns:p14="http://schemas.microsoft.com/office/powerpoint/2010/main" val="374849580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1746">
                                            <p:txEl>
                                              <p:pRg st="0" end="0"/>
                                            </p:txEl>
                                          </p:spTgt>
                                        </p:tgtEl>
                                        <p:attrNameLst>
                                          <p:attrName>style.color</p:attrName>
                                        </p:attrNameLst>
                                      </p:cBhvr>
                                      <p:to>
                                        <a:srgbClr val="FF1515"/>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additive="repl">
                                        <p:cTn id="10" dur="1000" fill="hold" masterRel="sameClick"/>
                                        <p:tgtEl>
                                          <p:spTgt spid="31746">
                                            <p:txEl>
                                              <p:pRg st="1" end="1"/>
                                            </p:txEl>
                                          </p:spTgt>
                                        </p:tgtEl>
                                        <p:attrNameLst>
                                          <p:attrName>style.color</p:attrName>
                                        </p:attrNameLst>
                                      </p:cBhvr>
                                      <p:to>
                                        <a:srgbClr val="FF1515"/>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additive="repl">
                                        <p:cTn id="14" dur="1000" fill="hold" masterRel="sameClick"/>
                                        <p:tgtEl>
                                          <p:spTgt spid="31746">
                                            <p:txEl>
                                              <p:pRg st="2" end="2"/>
                                            </p:txEl>
                                          </p:spTgt>
                                        </p:tgtEl>
                                        <p:attrNameLst>
                                          <p:attrName>style.color</p:attrName>
                                        </p:attrNameLst>
                                      </p:cBhvr>
                                      <p:to>
                                        <a:srgbClr val="FF1515"/>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additive="repl">
                                        <p:cTn id="18" dur="1000" fill="hold" masterRel="sameClick"/>
                                        <p:tgtEl>
                                          <p:spTgt spid="31746">
                                            <p:txEl>
                                              <p:pRg st="3" end="3"/>
                                            </p:txEl>
                                          </p:spTgt>
                                        </p:tgtEl>
                                        <p:attrNameLst>
                                          <p:attrName>style.color</p:attrName>
                                        </p:attrNameLst>
                                      </p:cBhvr>
                                      <p:to>
                                        <a:srgbClr val="FF1515"/>
                                      </p:to>
                                    </p:animClr>
                                  </p:childTnLst>
                                </p:cTn>
                              </p:par>
                              <p:par>
                                <p:cTn id="19" presetID="5" presetClass="emph" presetSubtype="1" fill="hold" nodeType="withEffect">
                                  <p:stCondLst>
                                    <p:cond delay="0"/>
                                  </p:stCondLst>
                                  <p:childTnLst>
                                    <p:set>
                                      <p:cBhvr additive="repl">
                                        <p:cTn id="20" dur="indefinite"/>
                                        <p:tgtEl>
                                          <p:spTgt spid="31746">
                                            <p:txEl>
                                              <p:pRg st="0" end="0"/>
                                            </p:txEl>
                                          </p:spTgt>
                                        </p:tgtEl>
                                        <p:attrNameLst>
                                          <p:attrName>style.fontStyle</p:attrName>
                                        </p:attrNameLst>
                                      </p:cBhvr>
                                      <p:to>
                                        <p:strVal val="normal"/>
                                      </p:to>
                                    </p:set>
                                    <p:set>
                                      <p:cBhvr additive="repl">
                                        <p:cTn id="21" dur="indefinite"/>
                                        <p:tgtEl>
                                          <p:spTgt spid="31746">
                                            <p:txEl>
                                              <p:pRg st="0" end="0"/>
                                            </p:txEl>
                                          </p:spTgt>
                                        </p:tgtEl>
                                        <p:attrNameLst>
                                          <p:attrName>style.fontWeight</p:attrName>
                                        </p:attrNameLst>
                                      </p:cBhvr>
                                      <p:to>
                                        <p:strVal val="bold"/>
                                      </p:to>
                                    </p:set>
                                    <p:set>
                                      <p:cBhvr additive="repl">
                                        <p:cTn id="22" dur="indefinite"/>
                                        <p:tgtEl>
                                          <p:spTgt spid="31746">
                                            <p:txEl>
                                              <p:pRg st="0" end="0"/>
                                            </p:txEl>
                                          </p:spTgt>
                                        </p:tgtEl>
                                        <p:attrNameLst>
                                          <p:attrName>style.textDecorationUnderline</p:attrName>
                                        </p:attrNameLst>
                                      </p:cBhvr>
                                      <p:to>
                                        <p:strVal val="false"/>
                                      </p:to>
                                    </p:set>
                                  </p:childTnLst>
                                </p:cTn>
                              </p:par>
                              <p:par>
                                <p:cTn id="23" presetID="5" presetClass="emph" presetSubtype="1" fill="hold" nodeType="withEffect">
                                  <p:stCondLst>
                                    <p:cond delay="0"/>
                                  </p:stCondLst>
                                  <p:childTnLst>
                                    <p:set>
                                      <p:cBhvr additive="repl">
                                        <p:cTn id="24" dur="indefinite"/>
                                        <p:tgtEl>
                                          <p:spTgt spid="31746">
                                            <p:txEl>
                                              <p:pRg st="1" end="1"/>
                                            </p:txEl>
                                          </p:spTgt>
                                        </p:tgtEl>
                                        <p:attrNameLst>
                                          <p:attrName>style.fontStyle</p:attrName>
                                        </p:attrNameLst>
                                      </p:cBhvr>
                                      <p:to>
                                        <p:strVal val="normal"/>
                                      </p:to>
                                    </p:set>
                                    <p:set>
                                      <p:cBhvr additive="repl">
                                        <p:cTn id="25" dur="indefinite"/>
                                        <p:tgtEl>
                                          <p:spTgt spid="31746">
                                            <p:txEl>
                                              <p:pRg st="1" end="1"/>
                                            </p:txEl>
                                          </p:spTgt>
                                        </p:tgtEl>
                                        <p:attrNameLst>
                                          <p:attrName>style.fontWeight</p:attrName>
                                        </p:attrNameLst>
                                      </p:cBhvr>
                                      <p:to>
                                        <p:strVal val="bold"/>
                                      </p:to>
                                    </p:set>
                                    <p:set>
                                      <p:cBhvr additive="repl">
                                        <p:cTn id="26" dur="indefinite"/>
                                        <p:tgtEl>
                                          <p:spTgt spid="31746">
                                            <p:txEl>
                                              <p:pRg st="1" end="1"/>
                                            </p:txEl>
                                          </p:spTgt>
                                        </p:tgtEl>
                                        <p:attrNameLst>
                                          <p:attrName>style.textDecorationUnderline</p:attrName>
                                        </p:attrNameLst>
                                      </p:cBhvr>
                                      <p:to>
                                        <p:strVal val="false"/>
                                      </p:to>
                                    </p:set>
                                  </p:childTnLst>
                                </p:cTn>
                              </p:par>
                              <p:par>
                                <p:cTn id="27" presetID="5" presetClass="emph" presetSubtype="1" fill="hold" nodeType="withEffect">
                                  <p:stCondLst>
                                    <p:cond delay="0"/>
                                  </p:stCondLst>
                                  <p:childTnLst>
                                    <p:set>
                                      <p:cBhvr additive="repl">
                                        <p:cTn id="28" dur="indefinite"/>
                                        <p:tgtEl>
                                          <p:spTgt spid="31746">
                                            <p:txEl>
                                              <p:pRg st="2" end="2"/>
                                            </p:txEl>
                                          </p:spTgt>
                                        </p:tgtEl>
                                        <p:attrNameLst>
                                          <p:attrName>style.fontStyle</p:attrName>
                                        </p:attrNameLst>
                                      </p:cBhvr>
                                      <p:to>
                                        <p:strVal val="normal"/>
                                      </p:to>
                                    </p:set>
                                    <p:set>
                                      <p:cBhvr additive="repl">
                                        <p:cTn id="29" dur="indefinite"/>
                                        <p:tgtEl>
                                          <p:spTgt spid="31746">
                                            <p:txEl>
                                              <p:pRg st="2" end="2"/>
                                            </p:txEl>
                                          </p:spTgt>
                                        </p:tgtEl>
                                        <p:attrNameLst>
                                          <p:attrName>style.fontWeight</p:attrName>
                                        </p:attrNameLst>
                                      </p:cBhvr>
                                      <p:to>
                                        <p:strVal val="bold"/>
                                      </p:to>
                                    </p:set>
                                    <p:set>
                                      <p:cBhvr additive="repl">
                                        <p:cTn id="30" dur="indefinite"/>
                                        <p:tgtEl>
                                          <p:spTgt spid="31746">
                                            <p:txEl>
                                              <p:pRg st="2" end="2"/>
                                            </p:txEl>
                                          </p:spTgt>
                                        </p:tgtEl>
                                        <p:attrNameLst>
                                          <p:attrName>style.textDecorationUnderline</p:attrName>
                                        </p:attrNameLst>
                                      </p:cBhvr>
                                      <p:to>
                                        <p:strVal val="false"/>
                                      </p:to>
                                    </p:set>
                                  </p:childTnLst>
                                </p:cTn>
                              </p:par>
                              <p:par>
                                <p:cTn id="31" presetID="5" presetClass="emph" presetSubtype="1" fill="hold" nodeType="withEffect">
                                  <p:stCondLst>
                                    <p:cond delay="0"/>
                                  </p:stCondLst>
                                  <p:childTnLst>
                                    <p:set>
                                      <p:cBhvr additive="repl">
                                        <p:cTn id="32" dur="indefinite"/>
                                        <p:tgtEl>
                                          <p:spTgt spid="31746">
                                            <p:txEl>
                                              <p:pRg st="3" end="3"/>
                                            </p:txEl>
                                          </p:spTgt>
                                        </p:tgtEl>
                                        <p:attrNameLst>
                                          <p:attrName>style.fontStyle</p:attrName>
                                        </p:attrNameLst>
                                      </p:cBhvr>
                                      <p:to>
                                        <p:strVal val="normal"/>
                                      </p:to>
                                    </p:set>
                                    <p:set>
                                      <p:cBhvr additive="repl">
                                        <p:cTn id="33" dur="indefinite"/>
                                        <p:tgtEl>
                                          <p:spTgt spid="31746">
                                            <p:txEl>
                                              <p:pRg st="3" end="3"/>
                                            </p:txEl>
                                          </p:spTgt>
                                        </p:tgtEl>
                                        <p:attrNameLst>
                                          <p:attrName>style.fontWeight</p:attrName>
                                        </p:attrNameLst>
                                      </p:cBhvr>
                                      <p:to>
                                        <p:strVal val="bold"/>
                                      </p:to>
                                    </p:set>
                                    <p:set>
                                      <p:cBhvr additive="repl">
                                        <p:cTn id="34" dur="indefinite"/>
                                        <p:tgtEl>
                                          <p:spTgt spid="31746">
                                            <p:txEl>
                                              <p:pRg st="3" end="3"/>
                                            </p:txEl>
                                          </p:spTgt>
                                        </p:tgtEl>
                                        <p:attrNameLst>
                                          <p:attrName>style.textDecorationUnderline</p:attrName>
                                        </p:attrNameLst>
                                      </p:cBhvr>
                                      <p:to>
                                        <p:strVal val="false"/>
                                      </p:to>
                                    </p:set>
                                  </p:childTnLst>
                                </p:cTn>
                              </p:par>
                              <p:par>
                                <p:cTn id="35" presetID="8" presetClass="emph" fill="hold" nodeType="withEffect">
                                  <p:stCondLst>
                                    <p:cond delay="0"/>
                                  </p:stCondLst>
                                  <p:childTnLst>
                                    <p:animRot by="21600000">
                                      <p:cBhvr additive="repl">
                                        <p:cTn id="36" dur="1000" fill="hold"/>
                                        <p:tgtEl>
                                          <p:spTgt spid="31746">
                                            <p:txEl>
                                              <p:pRg st="0" end="0"/>
                                            </p:txEl>
                                          </p:spTgt>
                                        </p:tgtEl>
                                        <p:attrNameLst>
                                          <p:attrName>r</p:attrName>
                                        </p:attrNameLst>
                                      </p:cBhvr>
                                    </p:animRot>
                                  </p:childTnLst>
                                </p:cTn>
                              </p:par>
                              <p:par>
                                <p:cTn id="37" presetID="8" presetClass="emph" fill="hold" nodeType="withEffect">
                                  <p:stCondLst>
                                    <p:cond delay="0"/>
                                  </p:stCondLst>
                                  <p:childTnLst>
                                    <p:animRot by="21600000">
                                      <p:cBhvr additive="repl">
                                        <p:cTn id="38" dur="1000" fill="hold"/>
                                        <p:tgtEl>
                                          <p:spTgt spid="31746">
                                            <p:txEl>
                                              <p:pRg st="1" end="1"/>
                                            </p:txEl>
                                          </p:spTgt>
                                        </p:tgtEl>
                                        <p:attrNameLst>
                                          <p:attrName>r</p:attrName>
                                        </p:attrNameLst>
                                      </p:cBhvr>
                                    </p:animRot>
                                  </p:childTnLst>
                                </p:cTn>
                              </p:par>
                              <p:par>
                                <p:cTn id="39" presetID="8" presetClass="emph" fill="hold" nodeType="withEffect">
                                  <p:stCondLst>
                                    <p:cond delay="0"/>
                                  </p:stCondLst>
                                  <p:childTnLst>
                                    <p:animRot by="21600000">
                                      <p:cBhvr additive="repl">
                                        <p:cTn id="40" dur="1000" fill="hold"/>
                                        <p:tgtEl>
                                          <p:spTgt spid="31746">
                                            <p:txEl>
                                              <p:pRg st="2" end="2"/>
                                            </p:txEl>
                                          </p:spTgt>
                                        </p:tgtEl>
                                        <p:attrNameLst>
                                          <p:attrName>r</p:attrName>
                                        </p:attrNameLst>
                                      </p:cBhvr>
                                    </p:animRot>
                                  </p:childTnLst>
                                </p:cTn>
                              </p:par>
                              <p:par>
                                <p:cTn id="41" presetID="8" presetClass="emph" fill="hold" nodeType="withEffect">
                                  <p:stCondLst>
                                    <p:cond delay="0"/>
                                  </p:stCondLst>
                                  <p:childTnLst>
                                    <p:animRot by="21600000">
                                      <p:cBhvr additive="repl">
                                        <p:cTn id="42" dur="1000" fill="hold"/>
                                        <p:tgtEl>
                                          <p:spTgt spid="31746">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1">
            <a:extLst>
              <a:ext uri="{FF2B5EF4-FFF2-40B4-BE49-F238E27FC236}">
                <a16:creationId xmlns:a16="http://schemas.microsoft.com/office/drawing/2014/main" id="{A34DE446-9A4D-43EF-8FE5-9663B655F99F}"/>
              </a:ext>
            </a:extLst>
          </p:cNvPr>
          <p:cNvSpPr txBox="1">
            <a:spLocks noChangeArrowheads="1"/>
          </p:cNvSpPr>
          <p:nvPr/>
        </p:nvSpPr>
        <p:spPr bwMode="auto">
          <a:xfrm>
            <a:off x="85724" y="0"/>
            <a:ext cx="9058275" cy="996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G6B08</a:t>
            </a:r>
          </a:p>
          <a:p>
            <a:r>
              <a:rPr lang="en-US" altLang="en-US" dirty="0"/>
              <a:t>How is an LED biased when emitting light?</a:t>
            </a:r>
          </a:p>
        </p:txBody>
      </p:sp>
      <p:sp>
        <p:nvSpPr>
          <p:cNvPr id="31746" name="Text Box 2">
            <a:extLst>
              <a:ext uri="{FF2B5EF4-FFF2-40B4-BE49-F238E27FC236}">
                <a16:creationId xmlns:a16="http://schemas.microsoft.com/office/drawing/2014/main" id="{A2532943-C8BB-473E-961C-9A35DF69C92C}"/>
              </a:ext>
            </a:extLst>
          </p:cNvPr>
          <p:cNvSpPr txBox="1">
            <a:spLocks noChangeArrowheads="1"/>
          </p:cNvSpPr>
          <p:nvPr/>
        </p:nvSpPr>
        <p:spPr bwMode="auto">
          <a:xfrm>
            <a:off x="312919" y="768245"/>
            <a:ext cx="8508791" cy="37437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In the tunnel-effect region</a:t>
            </a:r>
          </a:p>
          <a:p>
            <a:r>
              <a:rPr lang="en-US" altLang="en-US" dirty="0"/>
              <a:t>At the Zener voltage</a:t>
            </a:r>
          </a:p>
          <a:p>
            <a:r>
              <a:rPr lang="en-US" altLang="en-US" dirty="0"/>
              <a:t>Reverse biased</a:t>
            </a:r>
          </a:p>
          <a:p>
            <a:r>
              <a:rPr lang="en-US" altLang="en-US" dirty="0"/>
              <a:t>Forward biased</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27</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1746">
                                            <p:txEl>
                                              <p:pRg st="0" end="0"/>
                                            </p:txEl>
                                          </p:spTgt>
                                        </p:tgtEl>
                                        <p:attrNameLst>
                                          <p:attrName>style.color</p:attrName>
                                        </p:attrNameLst>
                                      </p:cBhvr>
                                      <p:to>
                                        <a:srgbClr val="FF1515"/>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additive="repl">
                                        <p:cTn id="10" dur="1000" fill="hold" masterRel="sameClick"/>
                                        <p:tgtEl>
                                          <p:spTgt spid="31746">
                                            <p:txEl>
                                              <p:pRg st="1" end="1"/>
                                            </p:txEl>
                                          </p:spTgt>
                                        </p:tgtEl>
                                        <p:attrNameLst>
                                          <p:attrName>style.color</p:attrName>
                                        </p:attrNameLst>
                                      </p:cBhvr>
                                      <p:to>
                                        <a:srgbClr val="FF1515"/>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additive="repl">
                                        <p:cTn id="14" dur="1000" fill="hold" masterRel="sameClick"/>
                                        <p:tgtEl>
                                          <p:spTgt spid="31746">
                                            <p:txEl>
                                              <p:pRg st="2" end="2"/>
                                            </p:txEl>
                                          </p:spTgt>
                                        </p:tgtEl>
                                        <p:attrNameLst>
                                          <p:attrName>style.color</p:attrName>
                                        </p:attrNameLst>
                                      </p:cBhvr>
                                      <p:to>
                                        <a:srgbClr val="FF1515"/>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additive="repl">
                                        <p:cTn id="18" dur="1000" fill="hold" masterRel="sameClick"/>
                                        <p:tgtEl>
                                          <p:spTgt spid="31746">
                                            <p:txEl>
                                              <p:pRg st="3" end="3"/>
                                            </p:txEl>
                                          </p:spTgt>
                                        </p:tgtEl>
                                        <p:attrNameLst>
                                          <p:attrName>style.color</p:attrName>
                                        </p:attrNameLst>
                                      </p:cBhvr>
                                      <p:to>
                                        <a:srgbClr val="FF1515"/>
                                      </p:to>
                                    </p:animClr>
                                  </p:childTnLst>
                                </p:cTn>
                              </p:par>
                              <p:par>
                                <p:cTn id="19" presetID="5" presetClass="emph" presetSubtype="1" fill="hold" nodeType="withEffect">
                                  <p:stCondLst>
                                    <p:cond delay="0"/>
                                  </p:stCondLst>
                                  <p:childTnLst>
                                    <p:set>
                                      <p:cBhvr additive="repl">
                                        <p:cTn id="20" dur="indefinite"/>
                                        <p:tgtEl>
                                          <p:spTgt spid="31746">
                                            <p:txEl>
                                              <p:pRg st="0" end="0"/>
                                            </p:txEl>
                                          </p:spTgt>
                                        </p:tgtEl>
                                        <p:attrNameLst>
                                          <p:attrName>style.fontStyle</p:attrName>
                                        </p:attrNameLst>
                                      </p:cBhvr>
                                      <p:to>
                                        <p:strVal val="normal"/>
                                      </p:to>
                                    </p:set>
                                    <p:set>
                                      <p:cBhvr additive="repl">
                                        <p:cTn id="21" dur="indefinite"/>
                                        <p:tgtEl>
                                          <p:spTgt spid="31746">
                                            <p:txEl>
                                              <p:pRg st="0" end="0"/>
                                            </p:txEl>
                                          </p:spTgt>
                                        </p:tgtEl>
                                        <p:attrNameLst>
                                          <p:attrName>style.fontWeight</p:attrName>
                                        </p:attrNameLst>
                                      </p:cBhvr>
                                      <p:to>
                                        <p:strVal val="bold"/>
                                      </p:to>
                                    </p:set>
                                    <p:set>
                                      <p:cBhvr additive="repl">
                                        <p:cTn id="22" dur="indefinite"/>
                                        <p:tgtEl>
                                          <p:spTgt spid="31746">
                                            <p:txEl>
                                              <p:pRg st="0" end="0"/>
                                            </p:txEl>
                                          </p:spTgt>
                                        </p:tgtEl>
                                        <p:attrNameLst>
                                          <p:attrName>style.textDecorationUnderline</p:attrName>
                                        </p:attrNameLst>
                                      </p:cBhvr>
                                      <p:to>
                                        <p:strVal val="false"/>
                                      </p:to>
                                    </p:set>
                                  </p:childTnLst>
                                </p:cTn>
                              </p:par>
                              <p:par>
                                <p:cTn id="23" presetID="5" presetClass="emph" presetSubtype="1" fill="hold" nodeType="withEffect">
                                  <p:stCondLst>
                                    <p:cond delay="0"/>
                                  </p:stCondLst>
                                  <p:childTnLst>
                                    <p:set>
                                      <p:cBhvr additive="repl">
                                        <p:cTn id="24" dur="indefinite"/>
                                        <p:tgtEl>
                                          <p:spTgt spid="31746">
                                            <p:txEl>
                                              <p:pRg st="1" end="1"/>
                                            </p:txEl>
                                          </p:spTgt>
                                        </p:tgtEl>
                                        <p:attrNameLst>
                                          <p:attrName>style.fontStyle</p:attrName>
                                        </p:attrNameLst>
                                      </p:cBhvr>
                                      <p:to>
                                        <p:strVal val="normal"/>
                                      </p:to>
                                    </p:set>
                                    <p:set>
                                      <p:cBhvr additive="repl">
                                        <p:cTn id="25" dur="indefinite"/>
                                        <p:tgtEl>
                                          <p:spTgt spid="31746">
                                            <p:txEl>
                                              <p:pRg st="1" end="1"/>
                                            </p:txEl>
                                          </p:spTgt>
                                        </p:tgtEl>
                                        <p:attrNameLst>
                                          <p:attrName>style.fontWeight</p:attrName>
                                        </p:attrNameLst>
                                      </p:cBhvr>
                                      <p:to>
                                        <p:strVal val="bold"/>
                                      </p:to>
                                    </p:set>
                                    <p:set>
                                      <p:cBhvr additive="repl">
                                        <p:cTn id="26" dur="indefinite"/>
                                        <p:tgtEl>
                                          <p:spTgt spid="31746">
                                            <p:txEl>
                                              <p:pRg st="1" end="1"/>
                                            </p:txEl>
                                          </p:spTgt>
                                        </p:tgtEl>
                                        <p:attrNameLst>
                                          <p:attrName>style.textDecorationUnderline</p:attrName>
                                        </p:attrNameLst>
                                      </p:cBhvr>
                                      <p:to>
                                        <p:strVal val="false"/>
                                      </p:to>
                                    </p:set>
                                  </p:childTnLst>
                                </p:cTn>
                              </p:par>
                              <p:par>
                                <p:cTn id="27" presetID="5" presetClass="emph" presetSubtype="1" fill="hold" nodeType="withEffect">
                                  <p:stCondLst>
                                    <p:cond delay="0"/>
                                  </p:stCondLst>
                                  <p:childTnLst>
                                    <p:set>
                                      <p:cBhvr additive="repl">
                                        <p:cTn id="28" dur="indefinite"/>
                                        <p:tgtEl>
                                          <p:spTgt spid="31746">
                                            <p:txEl>
                                              <p:pRg st="2" end="2"/>
                                            </p:txEl>
                                          </p:spTgt>
                                        </p:tgtEl>
                                        <p:attrNameLst>
                                          <p:attrName>style.fontStyle</p:attrName>
                                        </p:attrNameLst>
                                      </p:cBhvr>
                                      <p:to>
                                        <p:strVal val="normal"/>
                                      </p:to>
                                    </p:set>
                                    <p:set>
                                      <p:cBhvr additive="repl">
                                        <p:cTn id="29" dur="indefinite"/>
                                        <p:tgtEl>
                                          <p:spTgt spid="31746">
                                            <p:txEl>
                                              <p:pRg st="2" end="2"/>
                                            </p:txEl>
                                          </p:spTgt>
                                        </p:tgtEl>
                                        <p:attrNameLst>
                                          <p:attrName>style.fontWeight</p:attrName>
                                        </p:attrNameLst>
                                      </p:cBhvr>
                                      <p:to>
                                        <p:strVal val="bold"/>
                                      </p:to>
                                    </p:set>
                                    <p:set>
                                      <p:cBhvr additive="repl">
                                        <p:cTn id="30" dur="indefinite"/>
                                        <p:tgtEl>
                                          <p:spTgt spid="31746">
                                            <p:txEl>
                                              <p:pRg st="2" end="2"/>
                                            </p:txEl>
                                          </p:spTgt>
                                        </p:tgtEl>
                                        <p:attrNameLst>
                                          <p:attrName>style.textDecorationUnderline</p:attrName>
                                        </p:attrNameLst>
                                      </p:cBhvr>
                                      <p:to>
                                        <p:strVal val="false"/>
                                      </p:to>
                                    </p:set>
                                  </p:childTnLst>
                                </p:cTn>
                              </p:par>
                              <p:par>
                                <p:cTn id="31" presetID="5" presetClass="emph" presetSubtype="1" fill="hold" nodeType="withEffect">
                                  <p:stCondLst>
                                    <p:cond delay="0"/>
                                  </p:stCondLst>
                                  <p:childTnLst>
                                    <p:set>
                                      <p:cBhvr additive="repl">
                                        <p:cTn id="32" dur="indefinite"/>
                                        <p:tgtEl>
                                          <p:spTgt spid="31746">
                                            <p:txEl>
                                              <p:pRg st="3" end="3"/>
                                            </p:txEl>
                                          </p:spTgt>
                                        </p:tgtEl>
                                        <p:attrNameLst>
                                          <p:attrName>style.fontStyle</p:attrName>
                                        </p:attrNameLst>
                                      </p:cBhvr>
                                      <p:to>
                                        <p:strVal val="normal"/>
                                      </p:to>
                                    </p:set>
                                    <p:set>
                                      <p:cBhvr additive="repl">
                                        <p:cTn id="33" dur="indefinite"/>
                                        <p:tgtEl>
                                          <p:spTgt spid="31746">
                                            <p:txEl>
                                              <p:pRg st="3" end="3"/>
                                            </p:txEl>
                                          </p:spTgt>
                                        </p:tgtEl>
                                        <p:attrNameLst>
                                          <p:attrName>style.fontWeight</p:attrName>
                                        </p:attrNameLst>
                                      </p:cBhvr>
                                      <p:to>
                                        <p:strVal val="bold"/>
                                      </p:to>
                                    </p:set>
                                    <p:set>
                                      <p:cBhvr additive="repl">
                                        <p:cTn id="34" dur="indefinite"/>
                                        <p:tgtEl>
                                          <p:spTgt spid="31746">
                                            <p:txEl>
                                              <p:pRg st="3" end="3"/>
                                            </p:txEl>
                                          </p:spTgt>
                                        </p:tgtEl>
                                        <p:attrNameLst>
                                          <p:attrName>style.textDecorationUnderline</p:attrName>
                                        </p:attrNameLst>
                                      </p:cBhvr>
                                      <p:to>
                                        <p:strVal val="false"/>
                                      </p:to>
                                    </p:set>
                                  </p:childTnLst>
                                </p:cTn>
                              </p:par>
                              <p:par>
                                <p:cTn id="35" presetID="8" presetClass="emph" fill="hold" nodeType="withEffect">
                                  <p:stCondLst>
                                    <p:cond delay="0"/>
                                  </p:stCondLst>
                                  <p:childTnLst>
                                    <p:animRot by="21600000">
                                      <p:cBhvr additive="repl">
                                        <p:cTn id="36" dur="1000" fill="hold"/>
                                        <p:tgtEl>
                                          <p:spTgt spid="31746">
                                            <p:txEl>
                                              <p:pRg st="0" end="0"/>
                                            </p:txEl>
                                          </p:spTgt>
                                        </p:tgtEl>
                                        <p:attrNameLst>
                                          <p:attrName>r</p:attrName>
                                        </p:attrNameLst>
                                      </p:cBhvr>
                                    </p:animRot>
                                  </p:childTnLst>
                                </p:cTn>
                              </p:par>
                              <p:par>
                                <p:cTn id="37" presetID="8" presetClass="emph" fill="hold" nodeType="withEffect">
                                  <p:stCondLst>
                                    <p:cond delay="0"/>
                                  </p:stCondLst>
                                  <p:childTnLst>
                                    <p:animRot by="21600000">
                                      <p:cBhvr additive="repl">
                                        <p:cTn id="38" dur="1000" fill="hold"/>
                                        <p:tgtEl>
                                          <p:spTgt spid="31746">
                                            <p:txEl>
                                              <p:pRg st="1" end="1"/>
                                            </p:txEl>
                                          </p:spTgt>
                                        </p:tgtEl>
                                        <p:attrNameLst>
                                          <p:attrName>r</p:attrName>
                                        </p:attrNameLst>
                                      </p:cBhvr>
                                    </p:animRot>
                                  </p:childTnLst>
                                </p:cTn>
                              </p:par>
                              <p:par>
                                <p:cTn id="39" presetID="8" presetClass="emph" fill="hold" nodeType="withEffect">
                                  <p:stCondLst>
                                    <p:cond delay="0"/>
                                  </p:stCondLst>
                                  <p:childTnLst>
                                    <p:animRot by="21600000">
                                      <p:cBhvr additive="repl">
                                        <p:cTn id="40" dur="1000" fill="hold"/>
                                        <p:tgtEl>
                                          <p:spTgt spid="31746">
                                            <p:txEl>
                                              <p:pRg st="2" end="2"/>
                                            </p:txEl>
                                          </p:spTgt>
                                        </p:tgtEl>
                                        <p:attrNameLst>
                                          <p:attrName>r</p:attrName>
                                        </p:attrNameLst>
                                      </p:cBhvr>
                                    </p:animRot>
                                  </p:childTnLst>
                                </p:cTn>
                              </p:par>
                              <p:par>
                                <p:cTn id="41" presetID="8" presetClass="emph" fill="hold" nodeType="withEffect">
                                  <p:stCondLst>
                                    <p:cond delay="0"/>
                                  </p:stCondLst>
                                  <p:childTnLst>
                                    <p:animRot by="21600000">
                                      <p:cBhvr additive="repl">
                                        <p:cTn id="42" dur="1000" fill="hold"/>
                                        <p:tgtEl>
                                          <p:spTgt spid="31746">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1">
            <a:extLst>
              <a:ext uri="{FF2B5EF4-FFF2-40B4-BE49-F238E27FC236}">
                <a16:creationId xmlns:a16="http://schemas.microsoft.com/office/drawing/2014/main" id="{2AE765A5-9950-46EB-A85B-8366C17AEB69}"/>
              </a:ext>
            </a:extLst>
          </p:cNvPr>
          <p:cNvSpPr txBox="1">
            <a:spLocks noChangeArrowheads="1"/>
          </p:cNvSpPr>
          <p:nvPr/>
        </p:nvSpPr>
        <p:spPr bwMode="auto">
          <a:xfrm>
            <a:off x="0" y="35096"/>
            <a:ext cx="9143999" cy="11135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G6B02 </a:t>
            </a:r>
          </a:p>
          <a:p>
            <a:r>
              <a:rPr lang="en-US" altLang="en-US" dirty="0"/>
              <a:t>What is meant by the term MMIC?</a:t>
            </a:r>
          </a:p>
        </p:txBody>
      </p:sp>
      <p:sp>
        <p:nvSpPr>
          <p:cNvPr id="34818" name="Text Box 2">
            <a:extLst>
              <a:ext uri="{FF2B5EF4-FFF2-40B4-BE49-F238E27FC236}">
                <a16:creationId xmlns:a16="http://schemas.microsoft.com/office/drawing/2014/main" id="{8F988F35-6FD9-4D4E-A14B-2E5850BEC832}"/>
              </a:ext>
            </a:extLst>
          </p:cNvPr>
          <p:cNvSpPr txBox="1">
            <a:spLocks noChangeArrowheads="1"/>
          </p:cNvSpPr>
          <p:nvPr/>
        </p:nvSpPr>
        <p:spPr bwMode="auto">
          <a:xfrm>
            <a:off x="249210" y="898474"/>
            <a:ext cx="8565005" cy="3501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Multi Megabyte Integrated Circuit.</a:t>
            </a:r>
          </a:p>
          <a:p>
            <a:r>
              <a:rPr lang="en-US" altLang="en-US" dirty="0"/>
              <a:t>Monolithic Microwave Integrated Circuit.</a:t>
            </a:r>
          </a:p>
          <a:p>
            <a:r>
              <a:rPr lang="en-US" altLang="en-US" dirty="0"/>
              <a:t>Military-specification Manufactured Integrated Circuit.</a:t>
            </a:r>
          </a:p>
          <a:p>
            <a:r>
              <a:rPr lang="en-US" altLang="en-US" dirty="0"/>
              <a:t>Mode Modulated Integrated Circuit.</a:t>
            </a:r>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28</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4818">
                                            <p:txEl>
                                              <p:pRg st="1" end="1"/>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4818">
                                            <p:txEl>
                                              <p:pRg st="1" end="1"/>
                                            </p:txEl>
                                          </p:spTgt>
                                        </p:tgtEl>
                                        <p:attrNameLst>
                                          <p:attrName>style.fontStyle</p:attrName>
                                        </p:attrNameLst>
                                      </p:cBhvr>
                                      <p:to>
                                        <p:strVal val="normal"/>
                                      </p:to>
                                    </p:set>
                                    <p:set>
                                      <p:cBhvr additive="repl">
                                        <p:cTn id="9" dur="indefinite"/>
                                        <p:tgtEl>
                                          <p:spTgt spid="34818">
                                            <p:txEl>
                                              <p:pRg st="1" end="1"/>
                                            </p:txEl>
                                          </p:spTgt>
                                        </p:tgtEl>
                                        <p:attrNameLst>
                                          <p:attrName>style.fontWeight</p:attrName>
                                        </p:attrNameLst>
                                      </p:cBhvr>
                                      <p:to>
                                        <p:strVal val="bold"/>
                                      </p:to>
                                    </p:set>
                                    <p:set>
                                      <p:cBhvr additive="repl">
                                        <p:cTn id="10" dur="indefinite"/>
                                        <p:tgtEl>
                                          <p:spTgt spid="34818">
                                            <p:txEl>
                                              <p:pRg st="1" end="1"/>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4818">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a:extLst>
              <a:ext uri="{FF2B5EF4-FFF2-40B4-BE49-F238E27FC236}">
                <a16:creationId xmlns:a16="http://schemas.microsoft.com/office/drawing/2014/main" id="{B9C608B4-1268-4126-9C47-9FB356562FBB}"/>
              </a:ext>
            </a:extLst>
          </p:cNvPr>
          <p:cNvSpPr txBox="1">
            <a:spLocks noChangeArrowheads="1"/>
          </p:cNvSpPr>
          <p:nvPr/>
        </p:nvSpPr>
        <p:spPr bwMode="auto">
          <a:xfrm>
            <a:off x="0" y="0"/>
            <a:ext cx="9144000" cy="12891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G6B06 </a:t>
            </a:r>
          </a:p>
          <a:p>
            <a:r>
              <a:rPr lang="en-US" altLang="en-US" dirty="0"/>
              <a:t>Which kind of device is an integrated circuit operational amplifier?</a:t>
            </a:r>
          </a:p>
        </p:txBody>
      </p:sp>
      <p:sp>
        <p:nvSpPr>
          <p:cNvPr id="35842" name="Text Box 2">
            <a:extLst>
              <a:ext uri="{FF2B5EF4-FFF2-40B4-BE49-F238E27FC236}">
                <a16:creationId xmlns:a16="http://schemas.microsoft.com/office/drawing/2014/main" id="{339A0322-983C-4F93-BF3E-CCFBC207361F}"/>
              </a:ext>
            </a:extLst>
          </p:cNvPr>
          <p:cNvSpPr txBox="1">
            <a:spLocks noChangeArrowheads="1"/>
          </p:cNvSpPr>
          <p:nvPr/>
        </p:nvSpPr>
        <p:spPr bwMode="auto">
          <a:xfrm>
            <a:off x="265138" y="860998"/>
            <a:ext cx="8346711" cy="348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Digital. </a:t>
            </a:r>
          </a:p>
          <a:p>
            <a:r>
              <a:rPr lang="en-US" altLang="en-US" dirty="0"/>
              <a:t>MMIC.</a:t>
            </a:r>
          </a:p>
          <a:p>
            <a:r>
              <a:rPr lang="en-US" altLang="en-US" dirty="0"/>
              <a:t>Programmable Logic.</a:t>
            </a:r>
          </a:p>
          <a:p>
            <a:r>
              <a:rPr lang="en-US" altLang="en-US" dirty="0"/>
              <a:t>Analog.</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29</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5842">
                                            <p:txEl>
                                              <p:pRg st="3" end="3"/>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5842">
                                            <p:txEl>
                                              <p:pRg st="3" end="3"/>
                                            </p:txEl>
                                          </p:spTgt>
                                        </p:tgtEl>
                                        <p:attrNameLst>
                                          <p:attrName>style.fontStyle</p:attrName>
                                        </p:attrNameLst>
                                      </p:cBhvr>
                                      <p:to>
                                        <p:strVal val="normal"/>
                                      </p:to>
                                    </p:set>
                                    <p:set>
                                      <p:cBhvr additive="repl">
                                        <p:cTn id="9" dur="indefinite"/>
                                        <p:tgtEl>
                                          <p:spTgt spid="35842">
                                            <p:txEl>
                                              <p:pRg st="3" end="3"/>
                                            </p:txEl>
                                          </p:spTgt>
                                        </p:tgtEl>
                                        <p:attrNameLst>
                                          <p:attrName>style.fontWeight</p:attrName>
                                        </p:attrNameLst>
                                      </p:cBhvr>
                                      <p:to>
                                        <p:strVal val="bold"/>
                                      </p:to>
                                    </p:set>
                                    <p:set>
                                      <p:cBhvr additive="repl">
                                        <p:cTn id="10" dur="indefinite"/>
                                        <p:tgtEl>
                                          <p:spTgt spid="35842">
                                            <p:txEl>
                                              <p:pRg st="3" end="3"/>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5842">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1">
            <a:extLst>
              <a:ext uri="{FF2B5EF4-FFF2-40B4-BE49-F238E27FC236}">
                <a16:creationId xmlns:a16="http://schemas.microsoft.com/office/drawing/2014/main" id="{29447FC3-7F34-4131-BCC5-F6729165132D}"/>
              </a:ext>
            </a:extLst>
          </p:cNvPr>
          <p:cNvSpPr txBox="1">
            <a:spLocks noChangeArrowheads="1"/>
          </p:cNvSpPr>
          <p:nvPr/>
        </p:nvSpPr>
        <p:spPr bwMode="auto">
          <a:xfrm>
            <a:off x="0" y="0"/>
            <a:ext cx="9144000" cy="10633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G6B03</a:t>
            </a:r>
          </a:p>
          <a:p>
            <a:r>
              <a:rPr lang="en-US" altLang="en-US" dirty="0"/>
              <a:t>Which of the following is an advantage of CMOS 	integrated circuits compared to TTL integrated circuits?</a:t>
            </a:r>
          </a:p>
        </p:txBody>
      </p:sp>
      <p:sp>
        <p:nvSpPr>
          <p:cNvPr id="43010" name="Text Box 2">
            <a:extLst>
              <a:ext uri="{FF2B5EF4-FFF2-40B4-BE49-F238E27FC236}">
                <a16:creationId xmlns:a16="http://schemas.microsoft.com/office/drawing/2014/main" id="{ABEDEDB5-7B72-4D31-B6EB-0424027F2663}"/>
              </a:ext>
            </a:extLst>
          </p:cNvPr>
          <p:cNvSpPr txBox="1">
            <a:spLocks noChangeArrowheads="1"/>
          </p:cNvSpPr>
          <p:nvPr/>
        </p:nvSpPr>
        <p:spPr bwMode="auto">
          <a:xfrm>
            <a:off x="272634" y="1075577"/>
            <a:ext cx="8713969" cy="34214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Low power consumption.</a:t>
            </a:r>
          </a:p>
          <a:p>
            <a:r>
              <a:rPr lang="en-US" altLang="en-US" dirty="0"/>
              <a:t>High power handling capability.</a:t>
            </a:r>
          </a:p>
          <a:p>
            <a:r>
              <a:rPr lang="en-US" altLang="en-US" dirty="0"/>
              <a:t>Better suited for RF amplification.</a:t>
            </a:r>
          </a:p>
          <a:p>
            <a:r>
              <a:rPr lang="en-US" altLang="en-US" dirty="0"/>
              <a:t>Better suited for power supply regulation.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30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43010">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43010">
                                            <p:txEl>
                                              <p:pRg st="0" end="0"/>
                                            </p:txEl>
                                          </p:spTgt>
                                        </p:tgtEl>
                                        <p:attrNameLst>
                                          <p:attrName>style.fontStyle</p:attrName>
                                        </p:attrNameLst>
                                      </p:cBhvr>
                                      <p:to>
                                        <p:strVal val="normal"/>
                                      </p:to>
                                    </p:set>
                                    <p:set>
                                      <p:cBhvr additive="repl">
                                        <p:cTn id="9" dur="indefinite"/>
                                        <p:tgtEl>
                                          <p:spTgt spid="43010">
                                            <p:txEl>
                                              <p:pRg st="0" end="0"/>
                                            </p:txEl>
                                          </p:spTgt>
                                        </p:tgtEl>
                                        <p:attrNameLst>
                                          <p:attrName>style.fontWeight</p:attrName>
                                        </p:attrNameLst>
                                      </p:cBhvr>
                                      <p:to>
                                        <p:strVal val="bold"/>
                                      </p:to>
                                    </p:set>
                                    <p:set>
                                      <p:cBhvr additive="repl">
                                        <p:cTn id="10" dur="indefinite"/>
                                        <p:tgtEl>
                                          <p:spTgt spid="43010">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4301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1">
            <a:extLst>
              <a:ext uri="{FF2B5EF4-FFF2-40B4-BE49-F238E27FC236}">
                <a16:creationId xmlns:a16="http://schemas.microsoft.com/office/drawing/2014/main" id="{61CD5DDC-4A83-4265-A566-0BEE227CC29F}"/>
              </a:ext>
            </a:extLst>
          </p:cNvPr>
          <p:cNvSpPr txBox="1">
            <a:spLocks noChangeArrowheads="1"/>
          </p:cNvSpPr>
          <p:nvPr/>
        </p:nvSpPr>
        <p:spPr bwMode="auto">
          <a:xfrm>
            <a:off x="0" y="74599"/>
            <a:ext cx="9144000" cy="921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G7B03 </a:t>
            </a:r>
          </a:p>
          <a:p>
            <a:r>
              <a:rPr lang="en-US" altLang="en-US" dirty="0"/>
              <a:t>Which of the following describes the	function of a two input AND gate?</a:t>
            </a:r>
          </a:p>
        </p:txBody>
      </p:sp>
      <p:sp>
        <p:nvSpPr>
          <p:cNvPr id="37890" name="Text Box 2">
            <a:extLst>
              <a:ext uri="{FF2B5EF4-FFF2-40B4-BE49-F238E27FC236}">
                <a16:creationId xmlns:a16="http://schemas.microsoft.com/office/drawing/2014/main" id="{61002CB3-2CB2-4983-AF34-8368A5AC4D0D}"/>
              </a:ext>
            </a:extLst>
          </p:cNvPr>
          <p:cNvSpPr txBox="1">
            <a:spLocks noChangeArrowheads="1"/>
          </p:cNvSpPr>
          <p:nvPr/>
        </p:nvSpPr>
        <p:spPr bwMode="auto">
          <a:xfrm>
            <a:off x="207052" y="890978"/>
            <a:ext cx="8599669" cy="3531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Output is high when either or both inputs are low.</a:t>
            </a:r>
          </a:p>
          <a:p>
            <a:r>
              <a:rPr lang="en-US" altLang="en-US" dirty="0"/>
              <a:t>Output is high only when both inputs are high.</a:t>
            </a:r>
          </a:p>
          <a:p>
            <a:r>
              <a:rPr lang="en-US" altLang="en-US" dirty="0"/>
              <a:t>Output is low when either or both inputs are high.</a:t>
            </a:r>
          </a:p>
          <a:p>
            <a:r>
              <a:rPr lang="en-US" altLang="en-US" dirty="0"/>
              <a:t>Output is low only when both inputs are high.</a:t>
            </a:r>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31</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7890">
                                            <p:txEl>
                                              <p:pRg st="1" end="1"/>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7890">
                                            <p:txEl>
                                              <p:pRg st="1" end="1"/>
                                            </p:txEl>
                                          </p:spTgt>
                                        </p:tgtEl>
                                        <p:attrNameLst>
                                          <p:attrName>style.fontStyle</p:attrName>
                                        </p:attrNameLst>
                                      </p:cBhvr>
                                      <p:to>
                                        <p:strVal val="normal"/>
                                      </p:to>
                                    </p:set>
                                    <p:set>
                                      <p:cBhvr additive="repl">
                                        <p:cTn id="9" dur="indefinite"/>
                                        <p:tgtEl>
                                          <p:spTgt spid="37890">
                                            <p:txEl>
                                              <p:pRg st="1" end="1"/>
                                            </p:txEl>
                                          </p:spTgt>
                                        </p:tgtEl>
                                        <p:attrNameLst>
                                          <p:attrName>style.fontWeight</p:attrName>
                                        </p:attrNameLst>
                                      </p:cBhvr>
                                      <p:to>
                                        <p:strVal val="bold"/>
                                      </p:to>
                                    </p:set>
                                    <p:set>
                                      <p:cBhvr additive="repl">
                                        <p:cTn id="10" dur="indefinite"/>
                                        <p:tgtEl>
                                          <p:spTgt spid="37890">
                                            <p:txEl>
                                              <p:pRg st="1" end="1"/>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7890">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1">
            <a:extLst>
              <a:ext uri="{FF2B5EF4-FFF2-40B4-BE49-F238E27FC236}">
                <a16:creationId xmlns:a16="http://schemas.microsoft.com/office/drawing/2014/main" id="{69189BBD-4373-4277-8228-525F7B42531B}"/>
              </a:ext>
            </a:extLst>
          </p:cNvPr>
          <p:cNvSpPr txBox="1">
            <a:spLocks noChangeArrowheads="1"/>
          </p:cNvSpPr>
          <p:nvPr/>
        </p:nvSpPr>
        <p:spPr bwMode="auto">
          <a:xfrm>
            <a:off x="0" y="0"/>
            <a:ext cx="91440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ctr">
              <a:lnSpc>
                <a:spcPct val="100000"/>
              </a:lnSpc>
              <a:spcBef>
                <a:spcPct val="0"/>
              </a:spcBef>
              <a:buClr>
                <a:srgbClr val="000000"/>
              </a:buClr>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rgbClr val="E33928"/>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G7B05 </a:t>
            </a:r>
          </a:p>
          <a:p>
            <a:r>
              <a:rPr lang="en-US" altLang="en-US" dirty="0"/>
              <a:t>How many states does a 3-bit binary counter have?</a:t>
            </a:r>
          </a:p>
        </p:txBody>
      </p:sp>
      <p:sp>
        <p:nvSpPr>
          <p:cNvPr id="39938" name="Text Box 2">
            <a:extLst>
              <a:ext uri="{FF2B5EF4-FFF2-40B4-BE49-F238E27FC236}">
                <a16:creationId xmlns:a16="http://schemas.microsoft.com/office/drawing/2014/main" id="{D095D81F-9BA7-478C-93E7-EADEC937D026}"/>
              </a:ext>
            </a:extLst>
          </p:cNvPr>
          <p:cNvSpPr txBox="1">
            <a:spLocks noChangeArrowheads="1"/>
          </p:cNvSpPr>
          <p:nvPr/>
        </p:nvSpPr>
        <p:spPr bwMode="auto">
          <a:xfrm>
            <a:off x="361638" y="785110"/>
            <a:ext cx="1314450" cy="245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marL="379413" indent="-379413">
              <a:lnSpc>
                <a:spcPct val="150000"/>
              </a:lnSpc>
              <a:spcBef>
                <a:spcPts val="366"/>
              </a:spcBef>
              <a:buClr>
                <a:srgbClr val="FF1515"/>
              </a:buClr>
              <a:buFont typeface="Times New Roman" panose="02020603050405020304" pitchFamily="18" charset="0"/>
              <a:buAutoNum type="alphaUcPeriod"/>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66"/>
                </a:solidFill>
                <a:latin typeface="Georgia" panose="02040502050405020303" pitchFamily="18"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latin typeface="Calibri" panose="020F0502020204030204" pitchFamily="34" charset="0"/>
              </a:defRPr>
            </a:lvl9pPr>
          </a:lstStyle>
          <a:p>
            <a:r>
              <a:rPr lang="en-US" altLang="en-US" dirty="0"/>
              <a:t>3</a:t>
            </a:r>
          </a:p>
          <a:p>
            <a:r>
              <a:rPr lang="en-US" altLang="en-US" dirty="0"/>
              <a:t>6</a:t>
            </a:r>
          </a:p>
          <a:p>
            <a:r>
              <a:rPr lang="en-US" altLang="en-US" dirty="0"/>
              <a:t>8</a:t>
            </a:r>
          </a:p>
          <a:p>
            <a:r>
              <a:rPr lang="en-US" altLang="en-US" dirty="0"/>
              <a:t>16</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B6732446-7B26-4E1F-BE8D-75B37820384A}" type="slidenum">
              <a:rPr lang="en-US" smtClean="0"/>
              <a:pPr>
                <a:defRPr/>
              </a:pPr>
              <a:t>32</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sameClick"/>
                                        <p:tgtEl>
                                          <p:spTgt spid="39938">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9938">
                                            <p:txEl>
                                              <p:pRg st="2" end="2"/>
                                            </p:txEl>
                                          </p:spTgt>
                                        </p:tgtEl>
                                        <p:attrNameLst>
                                          <p:attrName>style.fontStyle</p:attrName>
                                        </p:attrNameLst>
                                      </p:cBhvr>
                                      <p:to>
                                        <p:strVal val="normal"/>
                                      </p:to>
                                    </p:set>
                                    <p:set>
                                      <p:cBhvr additive="repl">
                                        <p:cTn id="9" dur="indefinite"/>
                                        <p:tgtEl>
                                          <p:spTgt spid="39938">
                                            <p:txEl>
                                              <p:pRg st="2" end="2"/>
                                            </p:txEl>
                                          </p:spTgt>
                                        </p:tgtEl>
                                        <p:attrNameLst>
                                          <p:attrName>style.fontWeight</p:attrName>
                                        </p:attrNameLst>
                                      </p:cBhvr>
                                      <p:to>
                                        <p:strVal val="bold"/>
                                      </p:to>
                                    </p:set>
                                    <p:set>
                                      <p:cBhvr additive="repl">
                                        <p:cTn id="10" dur="indefinite"/>
                                        <p:tgtEl>
                                          <p:spTgt spid="39938">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993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33</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375172" y="222677"/>
            <a:ext cx="6457950" cy="830997"/>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dirty="0"/>
              <a:t>General Licensing Class</a:t>
            </a:r>
            <a:br>
              <a:rPr lang="en-GB" altLang="en-US" sz="3000" b="1" dirty="0"/>
            </a:br>
            <a:r>
              <a:rPr lang="en-GB" altLang="en-US" sz="3000" b="1" dirty="0"/>
              <a:t>Chapter 12</a:t>
            </a:r>
          </a:p>
        </p:txBody>
      </p:sp>
      <p:sp>
        <p:nvSpPr>
          <p:cNvPr id="5123" name="Text Box 6"/>
          <p:cNvSpPr txBox="1">
            <a:spLocks noChangeArrowheads="1"/>
          </p:cNvSpPr>
          <p:nvPr/>
        </p:nvSpPr>
        <p:spPr bwMode="auto">
          <a:xfrm>
            <a:off x="2114062" y="1447845"/>
            <a:ext cx="49158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fontAlgn="base">
              <a:spcBef>
                <a:spcPct val="50000"/>
              </a:spcBef>
              <a:spcAft>
                <a:spcPct val="0"/>
              </a:spcAft>
              <a:buClrTx/>
              <a:buFontTx/>
              <a:buNone/>
            </a:pPr>
            <a:r>
              <a:rPr lang="en-GB" altLang="en-US" sz="2800" b="1" dirty="0">
                <a:solidFill>
                  <a:srgbClr val="FF3300"/>
                </a:solidFill>
                <a:latin typeface="+mn-lt"/>
              </a:rPr>
              <a:t>Oscillators &amp; Components</a:t>
            </a:r>
            <a:endParaRPr lang="en-US" altLang="en-US" sz="2800" b="1" dirty="0">
              <a:solidFill>
                <a:srgbClr val="FF3300"/>
              </a:solidFill>
              <a:latin typeface="+mn-lt"/>
            </a:endParaRPr>
          </a:p>
        </p:txBody>
      </p:sp>
      <p:pic>
        <p:nvPicPr>
          <p:cNvPr id="5124"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732" y="2888456"/>
            <a:ext cx="2135981" cy="21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71217" y="2888457"/>
            <a:ext cx="1503760" cy="225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9EBD82B-5DE7-4A88-AD6F-D6DA23E6C82A}" type="slidenum">
              <a:rPr lang="en-US" altLang="en-US" smtClean="0">
                <a:solidFill>
                  <a:srgbClr val="000066"/>
                </a:solidFill>
              </a:rPr>
              <a:pPr>
                <a:defRPr/>
              </a:pPr>
              <a:t>4</a:t>
            </a:fld>
            <a:endParaRPr lang="en-US" altLang="en-US">
              <a:solidFill>
                <a:srgbClr val="000066"/>
              </a:solidFill>
            </a:endParaRPr>
          </a:p>
        </p:txBody>
      </p:sp>
      <p:sp>
        <p:nvSpPr>
          <p:cNvPr id="4" name="TextBox 3">
            <a:extLst>
              <a:ext uri="{FF2B5EF4-FFF2-40B4-BE49-F238E27FC236}">
                <a16:creationId xmlns:a16="http://schemas.microsoft.com/office/drawing/2014/main" id="{75D16259-77B3-0170-5BE7-590E8C55586B}"/>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extLst>
      <p:ext uri="{BB962C8B-B14F-4D97-AF65-F5344CB8AC3E}">
        <p14:creationId xmlns:p14="http://schemas.microsoft.com/office/powerpoint/2010/main" val="15286498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b="1" dirty="0">
                <a:latin typeface="+mn-lt"/>
              </a:rPr>
              <a:t>Amateur Radio General Class</a:t>
            </a:r>
            <a:br>
              <a:rPr lang="en-US" altLang="en-US" sz="2700" b="1" dirty="0">
                <a:latin typeface="+mn-lt"/>
              </a:rPr>
            </a:br>
            <a:r>
              <a:rPr lang="en-US" altLang="en-US" sz="2700" b="1" dirty="0">
                <a:latin typeface="+mn-lt"/>
              </a:rPr>
              <a:t>Element 3 Course Presentation</a:t>
            </a:r>
          </a:p>
        </p:txBody>
      </p:sp>
      <p:sp>
        <p:nvSpPr>
          <p:cNvPr id="2053" name="Rectangle 5"/>
          <p:cNvSpPr>
            <a:spLocks noGrp="1" noChangeArrowheads="1"/>
          </p:cNvSpPr>
          <p:nvPr>
            <p:ph type="body" idx="1"/>
          </p:nvPr>
        </p:nvSpPr>
        <p:spPr>
          <a:xfrm>
            <a:off x="621280" y="1227257"/>
            <a:ext cx="3823500" cy="3340894"/>
          </a:xfrm>
        </p:spPr>
        <p:txBody>
          <a:bodyPr>
            <a:normAutofit/>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pPr>
            <a:r>
              <a:rPr lang="en-US" altLang="en-US" sz="1800" b="1" dirty="0">
                <a:solidFill>
                  <a:schemeClr val="tx1"/>
                </a:solidFill>
              </a:rPr>
              <a:t>5 Voice Operations</a:t>
            </a:r>
          </a:p>
          <a:p>
            <a:pPr lvl="1" eaLnBrk="1" hangingPunct="1">
              <a:lnSpc>
                <a:spcPct val="90000"/>
              </a:lnSpc>
            </a:pPr>
            <a:r>
              <a:rPr lang="en-US" altLang="en-US" sz="1800" b="1" dirty="0">
                <a:solidFill>
                  <a:schemeClr val="tx1"/>
                </a:solidFill>
              </a:rPr>
              <a:t>6 CW Lives</a:t>
            </a:r>
          </a:p>
          <a:p>
            <a:pPr lvl="1"/>
            <a:r>
              <a:rPr lang="en-US" altLang="en-US" sz="1800" b="1" dirty="0">
                <a:solidFill>
                  <a:schemeClr val="tx1"/>
                </a:solidFill>
              </a:rPr>
              <a:t>7 - Digital Operating</a:t>
            </a:r>
          </a:p>
          <a:p>
            <a:pPr lvl="1"/>
            <a:r>
              <a:rPr lang="en-US" altLang="en-US" sz="1800" b="1" dirty="0">
                <a:solidFill>
                  <a:schemeClr val="tx1"/>
                </a:solidFill>
              </a:rPr>
              <a:t>8 - In An Emergency</a:t>
            </a:r>
          </a:p>
          <a:p>
            <a:pPr lvl="1"/>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
        <p:nvSpPr>
          <p:cNvPr id="5124" name="Rectangle 3"/>
          <p:cNvSpPr txBox="1">
            <a:spLocks noChangeArrowheads="1"/>
          </p:cNvSpPr>
          <p:nvPr/>
        </p:nvSpPr>
        <p:spPr>
          <a:xfrm>
            <a:off x="4806159" y="1582700"/>
            <a:ext cx="4061584" cy="2772160"/>
          </a:xfrm>
          <a:prstGeom prst="rect">
            <a:avLst/>
          </a:prstGeom>
        </p:spPr>
        <p:txBody>
          <a:bodyPr vert="horz" lIns="0" tIns="36000" rIns="0" bIns="36000" rtlCol="0">
            <a:normAutofit/>
          </a:bodyPr>
          <a:lst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US" altLang="en-US" sz="1800" b="1" dirty="0">
                <a:solidFill>
                  <a:schemeClr val="tx1"/>
                </a:solidFill>
              </a:rPr>
              <a:t>10 - Your HF Transmitter</a:t>
            </a:r>
          </a:p>
          <a:p>
            <a:pPr lvl="1"/>
            <a:r>
              <a:rPr lang="en-US" altLang="en-US" sz="1800" b="1" dirty="0">
                <a:solidFill>
                  <a:schemeClr val="tx1"/>
                </a:solidFill>
              </a:rPr>
              <a:t>11 - Your Receiver</a:t>
            </a:r>
          </a:p>
          <a:p>
            <a:pPr lvl="1">
              <a:buFont typeface="Wingdings" panose="05000000000000000000" pitchFamily="2" charset="2"/>
              <a:buChar char="Ø"/>
            </a:pPr>
            <a:r>
              <a:rPr lang="en-US" altLang="en-US" sz="1800" b="1" dirty="0">
                <a:solidFill>
                  <a:schemeClr val="accent1"/>
                </a:solidFill>
              </a:rPr>
              <a:t>12 - Oscillators &amp; Components</a:t>
            </a:r>
          </a:p>
          <a:p>
            <a:pPr lvl="1"/>
            <a:r>
              <a:rPr lang="en-US" altLang="en-US" sz="1800" b="1" dirty="0">
                <a:solidFill>
                  <a:schemeClr val="tx1"/>
                </a:solidFill>
              </a:rPr>
              <a:t>13 - Electrical Principles</a:t>
            </a:r>
          </a:p>
          <a:p>
            <a:pPr lvl="1"/>
            <a:r>
              <a:rPr lang="en-US" altLang="en-US" sz="1800" b="1" dirty="0">
                <a:solidFill>
                  <a:schemeClr val="tx1"/>
                </a:solidFill>
              </a:rPr>
              <a:t>14 - Circuits</a:t>
            </a:r>
          </a:p>
          <a:p>
            <a:pPr lvl="1"/>
            <a:r>
              <a:rPr lang="en-US" altLang="en-US" sz="1800" b="1" dirty="0">
                <a:solidFill>
                  <a:schemeClr val="tx1"/>
                </a:solidFill>
              </a:rPr>
              <a:t>15 - Good Grounds</a:t>
            </a:r>
          </a:p>
          <a:p>
            <a:pPr lvl="1"/>
            <a:r>
              <a:rPr lang="en-US" altLang="en-US" sz="1800" b="1" dirty="0">
                <a:solidFill>
                  <a:schemeClr val="tx1"/>
                </a:solidFill>
              </a:rPr>
              <a:t>16 - HF Antennas</a:t>
            </a:r>
          </a:p>
          <a:p>
            <a:pPr lvl="1"/>
            <a:r>
              <a:rPr lang="en-US" altLang="en-US" sz="1800" b="1" dirty="0">
                <a:solidFill>
                  <a:schemeClr val="tx1"/>
                </a:solidFill>
              </a:rPr>
              <a:t>17 -Coax Cable</a:t>
            </a:r>
          </a:p>
          <a:p>
            <a:pPr lvl="1"/>
            <a:r>
              <a:rPr lang="en-US" altLang="en-US" sz="1800" b="1" dirty="0">
                <a:solidFill>
                  <a:schemeClr val="tx1"/>
                </a:solidFill>
              </a:rPr>
              <a:t>18 - RF &amp; Electrical Safety</a:t>
            </a:r>
          </a:p>
          <a:p>
            <a:pPr lvl="1"/>
            <a:endParaRPr lang="en-US"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7" end="7"/>
                                            </p:txEl>
                                          </p:spTgt>
                                        </p:tgtEl>
                                        <p:attrNameLst>
                                          <p:attrName>style.visibility</p:attrName>
                                        </p:attrNameLst>
                                      </p:cBhvr>
                                      <p:to>
                                        <p:strVal val="visible"/>
                                      </p:to>
                                    </p:set>
                                    <p:animScale>
                                      <p:cBhvr>
                                        <p:cTn id="7" dur="1000" decel="50000" fill="hold">
                                          <p:stCondLst>
                                            <p:cond delay="0"/>
                                          </p:stCondLst>
                                        </p:cTn>
                                        <p:tgtEl>
                                          <p:spTgt spid="205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7" end="7"/>
                                            </p:txEl>
                                          </p:spTgt>
                                        </p:tgtEl>
                                        <p:attrNameLst>
                                          <p:attrName>ppt_x</p:attrName>
                                          <p:attrName>ppt_y</p:attrName>
                                        </p:attrNameLst>
                                      </p:cBhvr>
                                    </p:animMotion>
                                    <p:animEffect transition="in" filter="fade">
                                      <p:cBhvr>
                                        <p:cTn id="9" dur="1000"/>
                                        <p:tgtEl>
                                          <p:spTgt spid="205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4FB9E1CC-260F-4299-91EE-4F25979DA185}"/>
              </a:ext>
            </a:extLst>
          </p:cNvPr>
          <p:cNvSpPr>
            <a:spLocks noGrp="1" noChangeArrowheads="1"/>
          </p:cNvSpPr>
          <p:nvPr>
            <p:ph type="title"/>
          </p:nvPr>
        </p:nvSpPr>
        <p:spPr>
          <a:xfrm>
            <a:off x="1316831" y="267892"/>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p>
        </p:txBody>
      </p:sp>
      <p:sp>
        <p:nvSpPr>
          <p:cNvPr id="7170" name="Text Box 2">
            <a:extLst>
              <a:ext uri="{FF2B5EF4-FFF2-40B4-BE49-F238E27FC236}">
                <a16:creationId xmlns:a16="http://schemas.microsoft.com/office/drawing/2014/main" id="{C40B597F-1407-472B-98AA-9DB39262FA2E}"/>
              </a:ext>
            </a:extLst>
          </p:cNvPr>
          <p:cNvSpPr txBox="1">
            <a:spLocks noChangeArrowheads="1"/>
          </p:cNvSpPr>
          <p:nvPr/>
        </p:nvSpPr>
        <p:spPr bwMode="auto">
          <a:xfrm>
            <a:off x="1457748" y="807211"/>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ts val="1641"/>
              </a:lnSpc>
              <a:spcBef>
                <a:spcPts val="300"/>
              </a:spcBef>
              <a:buClr>
                <a:srgbClr val="FF1515"/>
              </a:buClr>
              <a:buFont typeface="Wingdings" panose="05000000000000000000" pitchFamily="2" charset="2"/>
              <a:buChar char=""/>
            </a:pPr>
            <a:r>
              <a:rPr lang="en-US" altLang="en-US" sz="1500" dirty="0">
                <a:solidFill>
                  <a:srgbClr val="000066"/>
                </a:solidFill>
                <a:latin typeface="+mn-lt"/>
                <a:ea typeface="Microsoft YaHei" panose="020B0503020204020204" pitchFamily="34" charset="-122"/>
              </a:rPr>
              <a:t>The basic components of virtually all sine wave oscillators are </a:t>
            </a:r>
            <a:r>
              <a:rPr lang="en-US" altLang="en-US" sz="1500" b="1" dirty="0">
                <a:solidFill>
                  <a:srgbClr val="000066"/>
                </a:solidFill>
                <a:latin typeface="+mn-lt"/>
                <a:ea typeface="Microsoft YaHei" panose="020B0503020204020204" pitchFamily="34" charset="-122"/>
              </a:rPr>
              <a:t>a filter and an amplifier operating in a feedback loop</a:t>
            </a:r>
            <a:r>
              <a:rPr lang="en-US" altLang="en-US" sz="1500" dirty="0">
                <a:solidFill>
                  <a:srgbClr val="000066"/>
                </a:solidFill>
                <a:latin typeface="+mn-lt"/>
                <a:ea typeface="Microsoft YaHei" panose="020B0503020204020204" pitchFamily="34" charset="-122"/>
              </a:rPr>
              <a:t>.</a:t>
            </a:r>
            <a:r>
              <a:rPr lang="en-US" altLang="en-US" sz="1050" dirty="0">
                <a:solidFill>
                  <a:srgbClr val="000066"/>
                </a:solidFill>
                <a:latin typeface="+mn-lt"/>
                <a:ea typeface="Microsoft YaHei" panose="020B0503020204020204" pitchFamily="34" charset="-122"/>
              </a:rPr>
              <a:t> </a:t>
            </a:r>
            <a:r>
              <a:rPr lang="en-US" altLang="en-US" sz="750" dirty="0">
                <a:solidFill>
                  <a:srgbClr val="000066"/>
                </a:solidFill>
                <a:latin typeface="+mn-lt"/>
                <a:ea typeface="Microsoft YaHei" panose="020B0503020204020204" pitchFamily="34" charset="-122"/>
              </a:rPr>
              <a:t>(G7B07)</a:t>
            </a:r>
            <a:r>
              <a:rPr lang="en-US" altLang="en-US" sz="1500" dirty="0">
                <a:solidFill>
                  <a:srgbClr val="000066"/>
                </a:solidFill>
                <a:latin typeface="+mn-lt"/>
                <a:ea typeface="Microsoft YaHei" panose="020B0503020204020204" pitchFamily="34" charset="-122"/>
              </a:rPr>
              <a:t> </a:t>
            </a: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7171" name="Picture 3">
            <a:extLst>
              <a:ext uri="{FF2B5EF4-FFF2-40B4-BE49-F238E27FC236}">
                <a16:creationId xmlns:a16="http://schemas.microsoft.com/office/drawing/2014/main" id="{656DCE07-4151-4831-B75A-BDA08D3F01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1161" y="1326323"/>
            <a:ext cx="5243513" cy="1314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2" name="Picture 4">
            <a:extLst>
              <a:ext uri="{FF2B5EF4-FFF2-40B4-BE49-F238E27FC236}">
                <a16:creationId xmlns:a16="http://schemas.microsoft.com/office/drawing/2014/main" id="{AAF1DC05-03AB-4D94-909A-E7C9980870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9964" y="2668158"/>
            <a:ext cx="2564606" cy="20264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3" name="Rectangle 5">
            <a:extLst>
              <a:ext uri="{FF2B5EF4-FFF2-40B4-BE49-F238E27FC236}">
                <a16:creationId xmlns:a16="http://schemas.microsoft.com/office/drawing/2014/main" id="{7865CC90-4085-4AA5-A077-B180A3AF666C}"/>
              </a:ext>
            </a:extLst>
          </p:cNvPr>
          <p:cNvSpPr>
            <a:spLocks noChangeArrowheads="1"/>
          </p:cNvSpPr>
          <p:nvPr/>
        </p:nvSpPr>
        <p:spPr bwMode="auto">
          <a:xfrm>
            <a:off x="5921402" y="2828297"/>
            <a:ext cx="1440656" cy="17436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9pPr>
          </a:lstStyle>
          <a:p>
            <a:pPr>
              <a:lnSpc>
                <a:spcPts val="2991"/>
              </a:lnSpc>
              <a:spcBef>
                <a:spcPts val="450"/>
              </a:spcBef>
              <a:buClr>
                <a:srgbClr val="000000"/>
              </a:buClr>
              <a:buNone/>
            </a:pPr>
            <a:r>
              <a:rPr lang="en-US" altLang="en-US" sz="1350" dirty="0">
                <a:solidFill>
                  <a:srgbClr val="FF0000"/>
                </a:solidFill>
                <a:latin typeface="Calibri (Body)"/>
                <a:ea typeface="Microsoft YaHei" panose="020B0503020204020204" pitchFamily="34" charset="-122"/>
              </a:rPr>
              <a:t>Sine wave</a:t>
            </a:r>
          </a:p>
          <a:p>
            <a:pPr>
              <a:lnSpc>
                <a:spcPts val="2991"/>
              </a:lnSpc>
              <a:spcBef>
                <a:spcPts val="450"/>
              </a:spcBef>
              <a:buClr>
                <a:srgbClr val="000000"/>
              </a:buClr>
              <a:buNone/>
            </a:pPr>
            <a:r>
              <a:rPr lang="en-US" altLang="en-US" sz="1350" dirty="0">
                <a:solidFill>
                  <a:srgbClr val="FF0000"/>
                </a:solidFill>
                <a:latin typeface="Calibri (Body)"/>
                <a:ea typeface="Microsoft YaHei" panose="020B0503020204020204" pitchFamily="34" charset="-122"/>
              </a:rPr>
              <a:t>Square wave</a:t>
            </a:r>
          </a:p>
          <a:p>
            <a:pPr>
              <a:lnSpc>
                <a:spcPts val="2991"/>
              </a:lnSpc>
              <a:spcBef>
                <a:spcPts val="450"/>
              </a:spcBef>
              <a:buClr>
                <a:srgbClr val="000000"/>
              </a:buClr>
              <a:buNone/>
            </a:pPr>
            <a:r>
              <a:rPr lang="en-US" altLang="en-US" sz="1350" dirty="0">
                <a:solidFill>
                  <a:srgbClr val="FF0000"/>
                </a:solidFill>
                <a:latin typeface="Calibri (Body)"/>
                <a:ea typeface="Microsoft YaHei" panose="020B0503020204020204" pitchFamily="34" charset="-122"/>
              </a:rPr>
              <a:t>Triangle wave</a:t>
            </a:r>
          </a:p>
          <a:p>
            <a:pPr>
              <a:lnSpc>
                <a:spcPts val="2991"/>
              </a:lnSpc>
              <a:spcBef>
                <a:spcPts val="450"/>
              </a:spcBef>
              <a:buClr>
                <a:srgbClr val="000000"/>
              </a:buClr>
              <a:buNone/>
            </a:pPr>
            <a:r>
              <a:rPr lang="en-US" altLang="en-US" sz="1350" dirty="0" err="1">
                <a:solidFill>
                  <a:srgbClr val="FF0000"/>
                </a:solidFill>
                <a:latin typeface="Calibri (Body)"/>
                <a:ea typeface="Microsoft YaHei" panose="020B0503020204020204" pitchFamily="34" charset="-122"/>
              </a:rPr>
              <a:t>Sawtooth</a:t>
            </a:r>
            <a:r>
              <a:rPr lang="en-US" altLang="en-US" sz="1350" dirty="0">
                <a:solidFill>
                  <a:srgbClr val="FF0000"/>
                </a:solidFill>
                <a:latin typeface="Calibri (Body)"/>
                <a:ea typeface="Microsoft YaHei" panose="020B0503020204020204" pitchFamily="34" charset="-122"/>
              </a:rPr>
              <a:t> wave</a:t>
            </a:r>
          </a:p>
        </p:txBody>
      </p:sp>
      <p:sp>
        <p:nvSpPr>
          <p:cNvPr id="7174" name="Line 6">
            <a:extLst>
              <a:ext uri="{FF2B5EF4-FFF2-40B4-BE49-F238E27FC236}">
                <a16:creationId xmlns:a16="http://schemas.microsoft.com/office/drawing/2014/main" id="{40806457-D4C4-4079-9B91-8F9FA44F880C}"/>
              </a:ext>
            </a:extLst>
          </p:cNvPr>
          <p:cNvSpPr>
            <a:spLocks noChangeShapeType="1"/>
          </p:cNvSpPr>
          <p:nvPr/>
        </p:nvSpPr>
        <p:spPr bwMode="auto">
          <a:xfrm flipH="1">
            <a:off x="5128147" y="4451716"/>
            <a:ext cx="779860" cy="1190"/>
          </a:xfrm>
          <a:prstGeom prst="line">
            <a:avLst/>
          </a:prstGeom>
          <a:noFill/>
          <a:ln w="3816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7175" name="Line 7">
            <a:extLst>
              <a:ext uri="{FF2B5EF4-FFF2-40B4-BE49-F238E27FC236}">
                <a16:creationId xmlns:a16="http://schemas.microsoft.com/office/drawing/2014/main" id="{C3B54214-AFC7-4B50-9D7F-95BE8BDF071D}"/>
              </a:ext>
            </a:extLst>
          </p:cNvPr>
          <p:cNvSpPr>
            <a:spLocks noChangeShapeType="1"/>
          </p:cNvSpPr>
          <p:nvPr/>
        </p:nvSpPr>
        <p:spPr bwMode="auto">
          <a:xfrm flipH="1">
            <a:off x="5114753" y="3546245"/>
            <a:ext cx="779860" cy="1190"/>
          </a:xfrm>
          <a:prstGeom prst="line">
            <a:avLst/>
          </a:prstGeom>
          <a:noFill/>
          <a:ln w="3816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7176" name="Line 8">
            <a:extLst>
              <a:ext uri="{FF2B5EF4-FFF2-40B4-BE49-F238E27FC236}">
                <a16:creationId xmlns:a16="http://schemas.microsoft.com/office/drawing/2014/main" id="{A331EF36-7860-47FF-BCBA-0710E6BC4297}"/>
              </a:ext>
            </a:extLst>
          </p:cNvPr>
          <p:cNvSpPr>
            <a:spLocks noChangeShapeType="1"/>
          </p:cNvSpPr>
          <p:nvPr/>
        </p:nvSpPr>
        <p:spPr bwMode="auto">
          <a:xfrm flipH="1">
            <a:off x="5135589" y="3960582"/>
            <a:ext cx="779860" cy="1191"/>
          </a:xfrm>
          <a:prstGeom prst="line">
            <a:avLst/>
          </a:prstGeom>
          <a:noFill/>
          <a:ln w="3816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7177" name="Line 9">
            <a:extLst>
              <a:ext uri="{FF2B5EF4-FFF2-40B4-BE49-F238E27FC236}">
                <a16:creationId xmlns:a16="http://schemas.microsoft.com/office/drawing/2014/main" id="{ACBAAA37-9D06-44C1-96AE-F2DC26AB3CEC}"/>
              </a:ext>
            </a:extLst>
          </p:cNvPr>
          <p:cNvSpPr>
            <a:spLocks noChangeShapeType="1"/>
          </p:cNvSpPr>
          <p:nvPr/>
        </p:nvSpPr>
        <p:spPr bwMode="auto">
          <a:xfrm flipH="1">
            <a:off x="5101359" y="3131312"/>
            <a:ext cx="779860" cy="1190"/>
          </a:xfrm>
          <a:prstGeom prst="line">
            <a:avLst/>
          </a:prstGeom>
          <a:noFill/>
          <a:ln w="3816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7178" name="Rectangle 10">
            <a:extLst>
              <a:ext uri="{FF2B5EF4-FFF2-40B4-BE49-F238E27FC236}">
                <a16:creationId xmlns:a16="http://schemas.microsoft.com/office/drawing/2014/main" id="{D09C3D43-223E-4FED-9CCA-E2F503ABC928}"/>
              </a:ext>
            </a:extLst>
          </p:cNvPr>
          <p:cNvSpPr>
            <a:spLocks noChangeArrowheads="1"/>
          </p:cNvSpPr>
          <p:nvPr/>
        </p:nvSpPr>
        <p:spPr bwMode="auto">
          <a:xfrm>
            <a:off x="1516089" y="3486118"/>
            <a:ext cx="1009650" cy="4374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Lst>
              <a:defRPr>
                <a:solidFill>
                  <a:schemeClr val="tx1"/>
                </a:solidFill>
                <a:latin typeface="Calibri" panose="020F0502020204030204" pitchFamily="34" charset="0"/>
              </a:defRPr>
            </a:lvl9pPr>
          </a:lstStyle>
          <a:p>
            <a:pPr algn="ct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Voltage waveforms</a:t>
            </a:r>
          </a:p>
        </p:txBody>
      </p:sp>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6</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Effect transition="in" filter="wipe(up)">
                                      <p:cBhvr additive="repl">
                                        <p:cTn id="7" dur="1000"/>
                                        <p:tgtEl>
                                          <p:spTgt spid="71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nodeType="clickEffect">
                                  <p:stCondLst>
                                    <p:cond delay="0"/>
                                  </p:stCondLst>
                                  <p:childTnLst>
                                    <p:set>
                                      <p:cBhvr additive="repl">
                                        <p:cTn id="11" dur="1" fill="hold">
                                          <p:stCondLst>
                                            <p:cond delay="0"/>
                                          </p:stCondLst>
                                        </p:cTn>
                                        <p:tgtEl>
                                          <p:spTgt spid="7171"/>
                                        </p:tgtEl>
                                        <p:attrNameLst>
                                          <p:attrName>style.visibility</p:attrName>
                                        </p:attrNameLst>
                                      </p:cBhvr>
                                      <p:to>
                                        <p:strVal val="visible"/>
                                      </p:to>
                                    </p:set>
                                    <p:anim calcmode="lin" valueType="num">
                                      <p:cBhvr additive="repl">
                                        <p:cTn id="12" dur="1000" fill="hold"/>
                                        <p:tgtEl>
                                          <p:spTgt spid="7171"/>
                                        </p:tgtEl>
                                        <p:attrNameLst>
                                          <p:attrName>ppt_w</p:attrName>
                                        </p:attrNameLst>
                                      </p:cBhvr>
                                      <p:tavLst>
                                        <p:tav tm="100000">
                                          <p:val>
                                            <p:fltVal val="0"/>
                                          </p:val>
                                        </p:tav>
                                        <p:tav>
                                          <p:val>
                                            <p:strVal val="#ppt_w"/>
                                          </p:val>
                                        </p:tav>
                                      </p:tavLst>
                                    </p:anim>
                                    <p:anim calcmode="lin" valueType="num">
                                      <p:cBhvr additive="repl">
                                        <p:cTn id="13" dur="1000" fill="hold"/>
                                        <p:tgtEl>
                                          <p:spTgt spid="7171"/>
                                        </p:tgtEl>
                                        <p:attrNameLst>
                                          <p:attrName>ppt_h</p:attrName>
                                        </p:attrNameLst>
                                      </p:cBhvr>
                                      <p:tavLst>
                                        <p:tav tm="100000">
                                          <p:val>
                                            <p:fltVal val="0"/>
                                          </p:val>
                                        </p:tav>
                                        <p:tav>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nodeType="clickEffect">
                                  <p:stCondLst>
                                    <p:cond delay="0"/>
                                  </p:stCondLst>
                                  <p:childTnLst>
                                    <p:set>
                                      <p:cBhvr additive="repl">
                                        <p:cTn id="17" dur="1" fill="hold">
                                          <p:stCondLst>
                                            <p:cond delay="0"/>
                                          </p:stCondLst>
                                        </p:cTn>
                                        <p:tgtEl>
                                          <p:spTgt spid="7172"/>
                                        </p:tgtEl>
                                        <p:attrNameLst>
                                          <p:attrName>style.visibility</p:attrName>
                                        </p:attrNameLst>
                                      </p:cBhvr>
                                      <p:to>
                                        <p:strVal val="visible"/>
                                      </p:to>
                                    </p:set>
                                    <p:anim calcmode="lin" valueType="num">
                                      <p:cBhvr additive="repl">
                                        <p:cTn id="18" dur="1000" fill="hold"/>
                                        <p:tgtEl>
                                          <p:spTgt spid="7172"/>
                                        </p:tgtEl>
                                        <p:attrNameLst>
                                          <p:attrName>ppt_w</p:attrName>
                                        </p:attrNameLst>
                                      </p:cBhvr>
                                      <p:tavLst>
                                        <p:tav tm="100000">
                                          <p:val>
                                            <p:fltVal val="0"/>
                                          </p:val>
                                        </p:tav>
                                        <p:tav>
                                          <p:val>
                                            <p:strVal val="#ppt_w"/>
                                          </p:val>
                                        </p:tav>
                                      </p:tavLst>
                                    </p:anim>
                                    <p:anim calcmode="lin" valueType="num">
                                      <p:cBhvr additive="repl">
                                        <p:cTn id="19" dur="1000" fill="hold"/>
                                        <p:tgtEl>
                                          <p:spTgt spid="7172"/>
                                        </p:tgtEl>
                                        <p:attrNameLst>
                                          <p:attrName>ppt_h</p:attrName>
                                        </p:attrNameLst>
                                      </p:cBhvr>
                                      <p:tavLst>
                                        <p:tav tm="100000">
                                          <p:val>
                                            <p:fltVal val="0"/>
                                          </p:val>
                                        </p:tav>
                                        <p:tav>
                                          <p:val>
                                            <p:strVal val="#ppt_h"/>
                                          </p:val>
                                        </p:tav>
                                      </p:tavLst>
                                    </p:anim>
                                  </p:childTnLst>
                                </p:cTn>
                              </p:par>
                            </p:childTnLst>
                          </p:cTn>
                        </p:par>
                        <p:par>
                          <p:cTn id="20" fill="hold" nodeType="afterGroup">
                            <p:stCondLst>
                              <p:cond delay="1000"/>
                            </p:stCondLst>
                            <p:childTnLst>
                              <p:par>
                                <p:cTn id="21" presetID="22" presetClass="entr" presetSubtype="8" fill="hold" nodeType="afterEffect">
                                  <p:stCondLst>
                                    <p:cond delay="0"/>
                                  </p:stCondLst>
                                  <p:childTnLst>
                                    <p:set>
                                      <p:cBhvr additive="repl">
                                        <p:cTn id="22" dur="1" fill="hold">
                                          <p:stCondLst>
                                            <p:cond delay="0"/>
                                          </p:stCondLst>
                                        </p:cTn>
                                        <p:tgtEl>
                                          <p:spTgt spid="7178"/>
                                        </p:tgtEl>
                                        <p:attrNameLst>
                                          <p:attrName>style.visibility</p:attrName>
                                        </p:attrNameLst>
                                      </p:cBhvr>
                                      <p:to>
                                        <p:strVal val="visible"/>
                                      </p:to>
                                    </p:set>
                                    <p:animEffect transition="in" filter="wipe(left)">
                                      <p:cBhvr additive="repl">
                                        <p:cTn id="23" dur="1000"/>
                                        <p:tgtEl>
                                          <p:spTgt spid="717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2" fill="hold" nodeType="clickEffect">
                                  <p:stCondLst>
                                    <p:cond delay="0"/>
                                  </p:stCondLst>
                                  <p:childTnLst>
                                    <p:set>
                                      <p:cBhvr additive="repl">
                                        <p:cTn id="27" dur="1" fill="hold">
                                          <p:stCondLst>
                                            <p:cond delay="0"/>
                                          </p:stCondLst>
                                        </p:cTn>
                                        <p:tgtEl>
                                          <p:spTgt spid="7173">
                                            <p:txEl>
                                              <p:pRg st="0" end="0"/>
                                            </p:txEl>
                                          </p:spTgt>
                                        </p:tgtEl>
                                        <p:attrNameLst>
                                          <p:attrName>style.visibility</p:attrName>
                                        </p:attrNameLst>
                                      </p:cBhvr>
                                      <p:to>
                                        <p:strVal val="visible"/>
                                      </p:to>
                                    </p:set>
                                    <p:animEffect transition="in" filter="wipe(right)">
                                      <p:cBhvr additive="repl">
                                        <p:cTn id="28" dur="1000"/>
                                        <p:tgtEl>
                                          <p:spTgt spid="7173">
                                            <p:txEl>
                                              <p:pRg st="0" end="0"/>
                                            </p:txEl>
                                          </p:spTgt>
                                        </p:tgtEl>
                                      </p:cBhvr>
                                    </p:animEffect>
                                  </p:childTnLst>
                                </p:cTn>
                              </p:par>
                            </p:childTnLst>
                          </p:cTn>
                        </p:par>
                        <p:par>
                          <p:cTn id="29" fill="hold" nodeType="afterGroup">
                            <p:stCondLst>
                              <p:cond delay="1000"/>
                            </p:stCondLst>
                            <p:childTnLst>
                              <p:par>
                                <p:cTn id="30" presetID="22" presetClass="entr" presetSubtype="2" fill="hold" nodeType="afterEffect">
                                  <p:stCondLst>
                                    <p:cond delay="500"/>
                                  </p:stCondLst>
                                  <p:childTnLst>
                                    <p:set>
                                      <p:cBhvr additive="repl">
                                        <p:cTn id="31" dur="1" fill="hold">
                                          <p:stCondLst>
                                            <p:cond delay="0"/>
                                          </p:stCondLst>
                                        </p:cTn>
                                        <p:tgtEl>
                                          <p:spTgt spid="7177"/>
                                        </p:tgtEl>
                                        <p:attrNameLst>
                                          <p:attrName>style.visibility</p:attrName>
                                        </p:attrNameLst>
                                      </p:cBhvr>
                                      <p:to>
                                        <p:strVal val="visible"/>
                                      </p:to>
                                    </p:set>
                                    <p:animEffect transition="in" filter="wipe(right)">
                                      <p:cBhvr additive="repl">
                                        <p:cTn id="32" dur="1000"/>
                                        <p:tgtEl>
                                          <p:spTgt spid="7177"/>
                                        </p:tgtEl>
                                      </p:cBhvr>
                                    </p:animEffect>
                                  </p:childTnLst>
                                </p:cTn>
                              </p:par>
                            </p:childTnLst>
                          </p:cTn>
                        </p:par>
                        <p:par>
                          <p:cTn id="33" fill="hold" nodeType="afterGroup">
                            <p:stCondLst>
                              <p:cond delay="2500"/>
                            </p:stCondLst>
                            <p:childTnLst>
                              <p:par>
                                <p:cTn id="34" presetID="22" presetClass="entr" presetSubtype="2" fill="hold" nodeType="afterEffect">
                                  <p:stCondLst>
                                    <p:cond delay="0"/>
                                  </p:stCondLst>
                                  <p:childTnLst>
                                    <p:set>
                                      <p:cBhvr additive="repl">
                                        <p:cTn id="35" dur="1" fill="hold">
                                          <p:stCondLst>
                                            <p:cond delay="0"/>
                                          </p:stCondLst>
                                        </p:cTn>
                                        <p:tgtEl>
                                          <p:spTgt spid="7173">
                                            <p:txEl>
                                              <p:pRg st="1" end="1"/>
                                            </p:txEl>
                                          </p:spTgt>
                                        </p:tgtEl>
                                        <p:attrNameLst>
                                          <p:attrName>style.visibility</p:attrName>
                                        </p:attrNameLst>
                                      </p:cBhvr>
                                      <p:to>
                                        <p:strVal val="visible"/>
                                      </p:to>
                                    </p:set>
                                    <p:animEffect transition="in" filter="wipe(right)">
                                      <p:cBhvr additive="repl">
                                        <p:cTn id="36" dur="1000"/>
                                        <p:tgtEl>
                                          <p:spTgt spid="7173">
                                            <p:txEl>
                                              <p:pRg st="1" end="1"/>
                                            </p:txEl>
                                          </p:spTgt>
                                        </p:tgtEl>
                                      </p:cBhvr>
                                    </p:animEffect>
                                  </p:childTnLst>
                                </p:cTn>
                              </p:par>
                            </p:childTnLst>
                          </p:cTn>
                        </p:par>
                        <p:par>
                          <p:cTn id="37" fill="hold" nodeType="afterGroup">
                            <p:stCondLst>
                              <p:cond delay="3500"/>
                            </p:stCondLst>
                            <p:childTnLst>
                              <p:par>
                                <p:cTn id="38" presetID="22" presetClass="entr" presetSubtype="2" fill="hold" nodeType="afterEffect">
                                  <p:stCondLst>
                                    <p:cond delay="500"/>
                                  </p:stCondLst>
                                  <p:childTnLst>
                                    <p:set>
                                      <p:cBhvr additive="repl">
                                        <p:cTn id="39" dur="1" fill="hold">
                                          <p:stCondLst>
                                            <p:cond delay="0"/>
                                          </p:stCondLst>
                                        </p:cTn>
                                        <p:tgtEl>
                                          <p:spTgt spid="7175"/>
                                        </p:tgtEl>
                                        <p:attrNameLst>
                                          <p:attrName>style.visibility</p:attrName>
                                        </p:attrNameLst>
                                      </p:cBhvr>
                                      <p:to>
                                        <p:strVal val="visible"/>
                                      </p:to>
                                    </p:set>
                                    <p:animEffect transition="in" filter="wipe(right)">
                                      <p:cBhvr additive="repl">
                                        <p:cTn id="40" dur="1000"/>
                                        <p:tgtEl>
                                          <p:spTgt spid="7175"/>
                                        </p:tgtEl>
                                      </p:cBhvr>
                                    </p:animEffect>
                                  </p:childTnLst>
                                </p:cTn>
                              </p:par>
                            </p:childTnLst>
                          </p:cTn>
                        </p:par>
                        <p:par>
                          <p:cTn id="41" fill="hold" nodeType="afterGroup">
                            <p:stCondLst>
                              <p:cond delay="5000"/>
                            </p:stCondLst>
                            <p:childTnLst>
                              <p:par>
                                <p:cTn id="42" presetID="22" presetClass="entr" presetSubtype="2" fill="hold" nodeType="afterEffect">
                                  <p:stCondLst>
                                    <p:cond delay="0"/>
                                  </p:stCondLst>
                                  <p:childTnLst>
                                    <p:set>
                                      <p:cBhvr additive="repl">
                                        <p:cTn id="43" dur="1" fill="hold">
                                          <p:stCondLst>
                                            <p:cond delay="0"/>
                                          </p:stCondLst>
                                        </p:cTn>
                                        <p:tgtEl>
                                          <p:spTgt spid="7173">
                                            <p:txEl>
                                              <p:pRg st="2" end="2"/>
                                            </p:txEl>
                                          </p:spTgt>
                                        </p:tgtEl>
                                        <p:attrNameLst>
                                          <p:attrName>style.visibility</p:attrName>
                                        </p:attrNameLst>
                                      </p:cBhvr>
                                      <p:to>
                                        <p:strVal val="visible"/>
                                      </p:to>
                                    </p:set>
                                    <p:animEffect transition="in" filter="wipe(right)">
                                      <p:cBhvr additive="repl">
                                        <p:cTn id="44" dur="1000"/>
                                        <p:tgtEl>
                                          <p:spTgt spid="7173">
                                            <p:txEl>
                                              <p:pRg st="2" end="2"/>
                                            </p:txEl>
                                          </p:spTgt>
                                        </p:tgtEl>
                                      </p:cBhvr>
                                    </p:animEffect>
                                  </p:childTnLst>
                                </p:cTn>
                              </p:par>
                            </p:childTnLst>
                          </p:cTn>
                        </p:par>
                        <p:par>
                          <p:cTn id="45" fill="hold" nodeType="afterGroup">
                            <p:stCondLst>
                              <p:cond delay="6000"/>
                            </p:stCondLst>
                            <p:childTnLst>
                              <p:par>
                                <p:cTn id="46" presetID="22" presetClass="entr" presetSubtype="2" fill="hold" nodeType="afterEffect">
                                  <p:stCondLst>
                                    <p:cond delay="0"/>
                                  </p:stCondLst>
                                  <p:childTnLst>
                                    <p:set>
                                      <p:cBhvr additive="repl">
                                        <p:cTn id="47" dur="1" fill="hold">
                                          <p:stCondLst>
                                            <p:cond delay="0"/>
                                          </p:stCondLst>
                                        </p:cTn>
                                        <p:tgtEl>
                                          <p:spTgt spid="7176"/>
                                        </p:tgtEl>
                                        <p:attrNameLst>
                                          <p:attrName>style.visibility</p:attrName>
                                        </p:attrNameLst>
                                      </p:cBhvr>
                                      <p:to>
                                        <p:strVal val="visible"/>
                                      </p:to>
                                    </p:set>
                                    <p:animEffect transition="in" filter="wipe(right)">
                                      <p:cBhvr additive="repl">
                                        <p:cTn id="48" dur="1000"/>
                                        <p:tgtEl>
                                          <p:spTgt spid="7176"/>
                                        </p:tgtEl>
                                      </p:cBhvr>
                                    </p:animEffect>
                                  </p:childTnLst>
                                </p:cTn>
                              </p:par>
                            </p:childTnLst>
                          </p:cTn>
                        </p:par>
                        <p:par>
                          <p:cTn id="49" fill="hold" nodeType="afterGroup">
                            <p:stCondLst>
                              <p:cond delay="7000"/>
                            </p:stCondLst>
                            <p:childTnLst>
                              <p:par>
                                <p:cTn id="50" presetID="22" presetClass="entr" presetSubtype="4" fill="hold" nodeType="afterEffect">
                                  <p:stCondLst>
                                    <p:cond delay="0"/>
                                  </p:stCondLst>
                                  <p:childTnLst>
                                    <p:set>
                                      <p:cBhvr additive="repl">
                                        <p:cTn id="51" dur="1" fill="hold">
                                          <p:stCondLst>
                                            <p:cond delay="0"/>
                                          </p:stCondLst>
                                        </p:cTn>
                                        <p:tgtEl>
                                          <p:spTgt spid="7173">
                                            <p:txEl>
                                              <p:pRg st="3" end="3"/>
                                            </p:txEl>
                                          </p:spTgt>
                                        </p:tgtEl>
                                        <p:attrNameLst>
                                          <p:attrName>style.visibility</p:attrName>
                                        </p:attrNameLst>
                                      </p:cBhvr>
                                      <p:to>
                                        <p:strVal val="visible"/>
                                      </p:to>
                                    </p:set>
                                    <p:animEffect transition="in" filter="wipe(down)">
                                      <p:cBhvr additive="repl">
                                        <p:cTn id="52" dur="1000"/>
                                        <p:tgtEl>
                                          <p:spTgt spid="7173">
                                            <p:txEl>
                                              <p:pRg st="3" end="3"/>
                                            </p:txEl>
                                          </p:spTgt>
                                        </p:tgtEl>
                                      </p:cBhvr>
                                    </p:animEffect>
                                  </p:childTnLst>
                                </p:cTn>
                              </p:par>
                            </p:childTnLst>
                          </p:cTn>
                        </p:par>
                        <p:par>
                          <p:cTn id="53" fill="hold" nodeType="afterGroup">
                            <p:stCondLst>
                              <p:cond delay="8000"/>
                            </p:stCondLst>
                            <p:childTnLst>
                              <p:par>
                                <p:cTn id="54" presetID="22" presetClass="entr" presetSubtype="2" fill="hold" nodeType="afterEffect">
                                  <p:stCondLst>
                                    <p:cond delay="500"/>
                                  </p:stCondLst>
                                  <p:childTnLst>
                                    <p:set>
                                      <p:cBhvr additive="repl">
                                        <p:cTn id="55" dur="1" fill="hold">
                                          <p:stCondLst>
                                            <p:cond delay="0"/>
                                          </p:stCondLst>
                                        </p:cTn>
                                        <p:tgtEl>
                                          <p:spTgt spid="7174"/>
                                        </p:tgtEl>
                                        <p:attrNameLst>
                                          <p:attrName>style.visibility</p:attrName>
                                        </p:attrNameLst>
                                      </p:cBhvr>
                                      <p:to>
                                        <p:strVal val="visible"/>
                                      </p:to>
                                    </p:set>
                                    <p:animEffect transition="in" filter="wipe(right)">
                                      <p:cBhvr additive="repl">
                                        <p:cTn id="56" dur="10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A3A912E2-0479-494C-AEF5-F8AA9403450E}"/>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8194" name="Text Box 2">
            <a:extLst>
              <a:ext uri="{FF2B5EF4-FFF2-40B4-BE49-F238E27FC236}">
                <a16:creationId xmlns:a16="http://schemas.microsoft.com/office/drawing/2014/main" id="{A5FEE320-DF65-4B9B-AF11-AA4BF6D1DB32}"/>
              </a:ext>
            </a:extLst>
          </p:cNvPr>
          <p:cNvSpPr txBox="1">
            <a:spLocks noChangeArrowheads="1"/>
          </p:cNvSpPr>
          <p:nvPr/>
        </p:nvSpPr>
        <p:spPr bwMode="auto">
          <a:xfrm>
            <a:off x="1258490" y="771526"/>
            <a:ext cx="6481763"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b="1" dirty="0">
                <a:solidFill>
                  <a:srgbClr val="000066"/>
                </a:solidFill>
                <a:latin typeface="Calibri (Body)"/>
                <a:ea typeface="Microsoft YaHei" panose="020B0503020204020204" pitchFamily="34" charset="-122"/>
              </a:rPr>
              <a:t>The inductance and capacitance in the tank circuit </a:t>
            </a:r>
            <a:r>
              <a:rPr lang="en-US" altLang="en-US" sz="1500" dirty="0">
                <a:solidFill>
                  <a:srgbClr val="000066"/>
                </a:solidFill>
                <a:latin typeface="Calibri (Body)"/>
                <a:ea typeface="Microsoft YaHei" panose="020B0503020204020204" pitchFamily="34" charset="-122"/>
              </a:rPr>
              <a:t>determines the frequency of an LC oscillator. </a:t>
            </a:r>
            <a:r>
              <a:rPr lang="en-US" altLang="en-US" sz="750" dirty="0">
                <a:solidFill>
                  <a:srgbClr val="000066"/>
                </a:solidFill>
                <a:latin typeface="Calibri (Body)"/>
                <a:ea typeface="Microsoft YaHei" panose="020B0503020204020204" pitchFamily="34" charset="-122"/>
              </a:rPr>
              <a:t>(G7B09)</a:t>
            </a:r>
            <a:r>
              <a:rPr lang="en-US" altLang="en-US" sz="1500" dirty="0">
                <a:solidFill>
                  <a:srgbClr val="000066"/>
                </a:solidFill>
                <a:latin typeface="Calibri (Body)"/>
                <a:ea typeface="Microsoft YaHei" panose="020B0503020204020204" pitchFamily="34" charset="-122"/>
              </a:rPr>
              <a:t> </a:t>
            </a: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8195" name="Picture 3">
            <a:extLst>
              <a:ext uri="{FF2B5EF4-FFF2-40B4-BE49-F238E27FC236}">
                <a16:creationId xmlns:a16="http://schemas.microsoft.com/office/drawing/2014/main" id="{1109FE49-6226-461A-B45D-F1C97D3492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1676" y="1385475"/>
            <a:ext cx="1850231" cy="13858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6" name="Picture 4">
            <a:extLst>
              <a:ext uri="{FF2B5EF4-FFF2-40B4-BE49-F238E27FC236}">
                <a16:creationId xmlns:a16="http://schemas.microsoft.com/office/drawing/2014/main" id="{AFD6C4D1-83B0-4461-A505-3B0ED8040C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1676" y="2873512"/>
            <a:ext cx="1850231" cy="13858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7" name="Picture 5">
            <a:extLst>
              <a:ext uri="{FF2B5EF4-FFF2-40B4-BE49-F238E27FC236}">
                <a16:creationId xmlns:a16="http://schemas.microsoft.com/office/drawing/2014/main" id="{3E1716AE-49F3-459F-93C0-5B54268020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6835" y="1486541"/>
            <a:ext cx="1756172" cy="132278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8" name="Picture 6">
            <a:extLst>
              <a:ext uri="{FF2B5EF4-FFF2-40B4-BE49-F238E27FC236}">
                <a16:creationId xmlns:a16="http://schemas.microsoft.com/office/drawing/2014/main" id="{8777C88C-9F5C-4C23-B73C-E245750A61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6835" y="2960429"/>
            <a:ext cx="1815703" cy="11775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9" name="Picture 7">
            <a:extLst>
              <a:ext uri="{FF2B5EF4-FFF2-40B4-BE49-F238E27FC236}">
                <a16:creationId xmlns:a16="http://schemas.microsoft.com/office/drawing/2014/main" id="{353E0D26-29DC-4DA8-BB7E-FDF82973A459}"/>
              </a:ext>
            </a:extLst>
          </p:cNvPr>
          <p:cNvSpPr>
            <a:spLocks noChangeAspect="1" noChangeArrowheads="1"/>
          </p:cNvSpPr>
          <p:nvPr/>
        </p:nvSpPr>
        <p:spPr bwMode="auto">
          <a:xfrm>
            <a:off x="1403747" y="3407569"/>
            <a:ext cx="1613297" cy="8965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en-US" sz="1350"/>
          </a:p>
        </p:txBody>
      </p:sp>
      <p:pic>
        <p:nvPicPr>
          <p:cNvPr id="8200" name="Picture 8">
            <a:extLst>
              <a:ext uri="{FF2B5EF4-FFF2-40B4-BE49-F238E27FC236}">
                <a16:creationId xmlns:a16="http://schemas.microsoft.com/office/drawing/2014/main" id="{8C6FF84C-82B3-474E-8EC4-B97FCCEBC32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2322" y="1402007"/>
            <a:ext cx="1428750" cy="14073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201" name="Rectangle 9">
            <a:extLst>
              <a:ext uri="{FF2B5EF4-FFF2-40B4-BE49-F238E27FC236}">
                <a16:creationId xmlns:a16="http://schemas.microsoft.com/office/drawing/2014/main" id="{8E1D8D05-4898-4D70-B35F-79FDF889FA2D}"/>
              </a:ext>
            </a:extLst>
          </p:cNvPr>
          <p:cNvSpPr>
            <a:spLocks noChangeArrowheads="1"/>
          </p:cNvSpPr>
          <p:nvPr/>
        </p:nvSpPr>
        <p:spPr bwMode="auto">
          <a:xfrm>
            <a:off x="6213873" y="4342744"/>
            <a:ext cx="1353740"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Tank Circuits</a:t>
            </a:r>
          </a:p>
        </p:txBody>
      </p:sp>
      <p:sp>
        <p:nvSpPr>
          <p:cNvPr id="8202" name="Rectangle 10">
            <a:extLst>
              <a:ext uri="{FF2B5EF4-FFF2-40B4-BE49-F238E27FC236}">
                <a16:creationId xmlns:a16="http://schemas.microsoft.com/office/drawing/2014/main" id="{6C01B745-5305-449E-B24B-46D8E98D8D8C}"/>
              </a:ext>
            </a:extLst>
          </p:cNvPr>
          <p:cNvSpPr>
            <a:spLocks noChangeArrowheads="1"/>
          </p:cNvSpPr>
          <p:nvPr/>
        </p:nvSpPr>
        <p:spPr bwMode="auto">
          <a:xfrm>
            <a:off x="1604963" y="4314169"/>
            <a:ext cx="1065610"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Inductors</a:t>
            </a:r>
          </a:p>
        </p:txBody>
      </p:sp>
      <p:sp>
        <p:nvSpPr>
          <p:cNvPr id="8203" name="Rectangle 11">
            <a:extLst>
              <a:ext uri="{FF2B5EF4-FFF2-40B4-BE49-F238E27FC236}">
                <a16:creationId xmlns:a16="http://schemas.microsoft.com/office/drawing/2014/main" id="{85C0C3AF-7312-4249-AB39-132131E0B0E2}"/>
              </a:ext>
            </a:extLst>
          </p:cNvPr>
          <p:cNvSpPr>
            <a:spLocks noChangeArrowheads="1"/>
          </p:cNvSpPr>
          <p:nvPr/>
        </p:nvSpPr>
        <p:spPr bwMode="auto">
          <a:xfrm>
            <a:off x="3362326" y="4314169"/>
            <a:ext cx="1699022"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Lst>
              <a:defRPr>
                <a:solidFill>
                  <a:schemeClr val="tx1"/>
                </a:solidFill>
                <a:latin typeface="Calibri" panose="020F0502020204030204" pitchFamily="34" charset="0"/>
              </a:defRPr>
            </a:lvl9pPr>
          </a:lstStyle>
          <a:p>
            <a:pPr>
              <a:lnSpc>
                <a:spcPct val="100000"/>
              </a:lnSpc>
              <a:spcBef>
                <a:spcPts val="600"/>
              </a:spcBef>
              <a:buClr>
                <a:srgbClr val="000000"/>
              </a:buClr>
              <a:buNone/>
            </a:pPr>
            <a:r>
              <a:rPr lang="en-US" altLang="en-US" sz="1200" dirty="0">
                <a:solidFill>
                  <a:srgbClr val="FF0000"/>
                </a:solidFill>
                <a:latin typeface="Calibri (Body)"/>
                <a:ea typeface="Microsoft YaHei" panose="020B0503020204020204" pitchFamily="34" charset="-122"/>
              </a:rPr>
              <a:t>(variable) Capacitors</a:t>
            </a:r>
          </a:p>
        </p:txBody>
      </p:sp>
      <p:pic>
        <p:nvPicPr>
          <p:cNvPr id="13"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32322" y="2960428"/>
            <a:ext cx="1428750" cy="117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7</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8194">
                                            <p:txEl>
                                              <p:pRg st="0" end="0"/>
                                            </p:txEl>
                                          </p:spTgt>
                                        </p:tgtEl>
                                        <p:attrNameLst>
                                          <p:attrName>style.visibility</p:attrName>
                                        </p:attrNameLst>
                                      </p:cBhvr>
                                      <p:to>
                                        <p:strVal val="visible"/>
                                      </p:to>
                                    </p:set>
                                    <p:animEffect transition="in" filter="wipe(up)">
                                      <p:cBhvr additive="repl">
                                        <p:cTn id="7" dur="1000"/>
                                        <p:tgtEl>
                                          <p:spTgt spid="819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8200"/>
                                        </p:tgtEl>
                                        <p:attrNameLst>
                                          <p:attrName>style.visibility</p:attrName>
                                        </p:attrNameLst>
                                      </p:cBhvr>
                                      <p:to>
                                        <p:strVal val="visible"/>
                                      </p:to>
                                    </p:set>
                                    <p:animEffect transition="in" filter="wipe(left)">
                                      <p:cBhvr additive="repl">
                                        <p:cTn id="12" dur="1000"/>
                                        <p:tgtEl>
                                          <p:spTgt spid="8200"/>
                                        </p:tgtEl>
                                      </p:cBhvr>
                                    </p:animEffect>
                                  </p:childTnLst>
                                </p:cTn>
                              </p:par>
                              <p:par>
                                <p:cTn id="13" presetID="2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par>
                                <p:cTn id="16" presetID="22" presetClass="entr" presetSubtype="8" fill="hold" nodeType="withEffect">
                                  <p:stCondLst>
                                    <p:cond delay="0"/>
                                  </p:stCondLst>
                                  <p:childTnLst>
                                    <p:set>
                                      <p:cBhvr additive="repl">
                                        <p:cTn id="17" dur="1" fill="hold">
                                          <p:stCondLst>
                                            <p:cond delay="0"/>
                                          </p:stCondLst>
                                        </p:cTn>
                                        <p:tgtEl>
                                          <p:spTgt spid="8199"/>
                                        </p:tgtEl>
                                        <p:attrNameLst>
                                          <p:attrName>style.visibility</p:attrName>
                                        </p:attrNameLst>
                                      </p:cBhvr>
                                      <p:to>
                                        <p:strVal val="visible"/>
                                      </p:to>
                                    </p:set>
                                    <p:animEffect transition="in" filter="wipe(left)">
                                      <p:cBhvr additive="repl">
                                        <p:cTn id="18" dur="1000"/>
                                        <p:tgtEl>
                                          <p:spTgt spid="8199"/>
                                        </p:tgtEl>
                                      </p:cBhvr>
                                    </p:animEffect>
                                  </p:childTnLst>
                                </p:cTn>
                              </p:par>
                              <p:par>
                                <p:cTn id="19" presetID="22" presetClass="entr" presetSubtype="8" fill="hold" nodeType="withEffect">
                                  <p:stCondLst>
                                    <p:cond delay="0"/>
                                  </p:stCondLst>
                                  <p:childTnLst>
                                    <p:set>
                                      <p:cBhvr additive="repl">
                                        <p:cTn id="20" dur="1" fill="hold">
                                          <p:stCondLst>
                                            <p:cond delay="0"/>
                                          </p:stCondLst>
                                        </p:cTn>
                                        <p:tgtEl>
                                          <p:spTgt spid="8202"/>
                                        </p:tgtEl>
                                        <p:attrNameLst>
                                          <p:attrName>style.visibility</p:attrName>
                                        </p:attrNameLst>
                                      </p:cBhvr>
                                      <p:to>
                                        <p:strVal val="visible"/>
                                      </p:to>
                                    </p:set>
                                    <p:animEffect transition="in" filter="wipe(left)">
                                      <p:cBhvr additive="repl">
                                        <p:cTn id="21" dur="1000"/>
                                        <p:tgtEl>
                                          <p:spTgt spid="820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3" presetClass="entr" presetSubtype="16" fill="hold" nodeType="clickEffect">
                                  <p:stCondLst>
                                    <p:cond delay="0"/>
                                  </p:stCondLst>
                                  <p:childTnLst>
                                    <p:set>
                                      <p:cBhvr additive="repl">
                                        <p:cTn id="25" dur="1" fill="hold">
                                          <p:stCondLst>
                                            <p:cond delay="0"/>
                                          </p:stCondLst>
                                        </p:cTn>
                                        <p:tgtEl>
                                          <p:spTgt spid="8197"/>
                                        </p:tgtEl>
                                        <p:attrNameLst>
                                          <p:attrName>style.visibility</p:attrName>
                                        </p:attrNameLst>
                                      </p:cBhvr>
                                      <p:to>
                                        <p:strVal val="visible"/>
                                      </p:to>
                                    </p:set>
                                    <p:anim calcmode="lin" valueType="num">
                                      <p:cBhvr additive="repl">
                                        <p:cTn id="26" dur="1000" fill="hold"/>
                                        <p:tgtEl>
                                          <p:spTgt spid="8197"/>
                                        </p:tgtEl>
                                        <p:attrNameLst>
                                          <p:attrName>ppt_w</p:attrName>
                                        </p:attrNameLst>
                                      </p:cBhvr>
                                      <p:tavLst>
                                        <p:tav tm="100000">
                                          <p:val>
                                            <p:fltVal val="0"/>
                                          </p:val>
                                        </p:tav>
                                        <p:tav>
                                          <p:val>
                                            <p:strVal val="#ppt_w"/>
                                          </p:val>
                                        </p:tav>
                                      </p:tavLst>
                                    </p:anim>
                                    <p:anim calcmode="lin" valueType="num">
                                      <p:cBhvr additive="repl">
                                        <p:cTn id="27" dur="1000" fill="hold"/>
                                        <p:tgtEl>
                                          <p:spTgt spid="8197"/>
                                        </p:tgtEl>
                                        <p:attrNameLst>
                                          <p:attrName>ppt_h</p:attrName>
                                        </p:attrNameLst>
                                      </p:cBhvr>
                                      <p:tavLst>
                                        <p:tav tm="100000">
                                          <p:val>
                                            <p:fltVal val="0"/>
                                          </p:val>
                                        </p:tav>
                                        <p:tav>
                                          <p:val>
                                            <p:strVal val="#ppt_h"/>
                                          </p:val>
                                        </p:tav>
                                      </p:tavLst>
                                    </p:anim>
                                  </p:childTnLst>
                                </p:cTn>
                              </p:par>
                              <p:par>
                                <p:cTn id="28" presetID="23" presetClass="entr" presetSubtype="16" fill="hold" nodeType="withEffect">
                                  <p:stCondLst>
                                    <p:cond delay="0"/>
                                  </p:stCondLst>
                                  <p:childTnLst>
                                    <p:set>
                                      <p:cBhvr additive="repl">
                                        <p:cTn id="29" dur="1" fill="hold">
                                          <p:stCondLst>
                                            <p:cond delay="0"/>
                                          </p:stCondLst>
                                        </p:cTn>
                                        <p:tgtEl>
                                          <p:spTgt spid="8198"/>
                                        </p:tgtEl>
                                        <p:attrNameLst>
                                          <p:attrName>style.visibility</p:attrName>
                                        </p:attrNameLst>
                                      </p:cBhvr>
                                      <p:to>
                                        <p:strVal val="visible"/>
                                      </p:to>
                                    </p:set>
                                    <p:anim calcmode="lin" valueType="num">
                                      <p:cBhvr additive="repl">
                                        <p:cTn id="30" dur="1000" fill="hold"/>
                                        <p:tgtEl>
                                          <p:spTgt spid="8198"/>
                                        </p:tgtEl>
                                        <p:attrNameLst>
                                          <p:attrName>ppt_w</p:attrName>
                                        </p:attrNameLst>
                                      </p:cBhvr>
                                      <p:tavLst>
                                        <p:tav tm="100000">
                                          <p:val>
                                            <p:fltVal val="0"/>
                                          </p:val>
                                        </p:tav>
                                        <p:tav>
                                          <p:val>
                                            <p:strVal val="#ppt_w"/>
                                          </p:val>
                                        </p:tav>
                                      </p:tavLst>
                                    </p:anim>
                                    <p:anim calcmode="lin" valueType="num">
                                      <p:cBhvr additive="repl">
                                        <p:cTn id="31" dur="1000" fill="hold"/>
                                        <p:tgtEl>
                                          <p:spTgt spid="8198"/>
                                        </p:tgtEl>
                                        <p:attrNameLst>
                                          <p:attrName>ppt_h</p:attrName>
                                        </p:attrNameLst>
                                      </p:cBhvr>
                                      <p:tavLst>
                                        <p:tav tm="100000">
                                          <p:val>
                                            <p:fltVal val="0"/>
                                          </p:val>
                                        </p:tav>
                                        <p:tav>
                                          <p:val>
                                            <p:strVal val="#ppt_h"/>
                                          </p:val>
                                        </p:tav>
                                      </p:tavLst>
                                    </p:anim>
                                  </p:childTnLst>
                                </p:cTn>
                              </p:par>
                              <p:par>
                                <p:cTn id="32" presetID="23" presetClass="entr" presetSubtype="16" fill="hold" nodeType="withEffect">
                                  <p:stCondLst>
                                    <p:cond delay="0"/>
                                  </p:stCondLst>
                                  <p:childTnLst>
                                    <p:set>
                                      <p:cBhvr additive="repl">
                                        <p:cTn id="33" dur="1" fill="hold">
                                          <p:stCondLst>
                                            <p:cond delay="0"/>
                                          </p:stCondLst>
                                        </p:cTn>
                                        <p:tgtEl>
                                          <p:spTgt spid="8203"/>
                                        </p:tgtEl>
                                        <p:attrNameLst>
                                          <p:attrName>style.visibility</p:attrName>
                                        </p:attrNameLst>
                                      </p:cBhvr>
                                      <p:to>
                                        <p:strVal val="visible"/>
                                      </p:to>
                                    </p:set>
                                    <p:anim calcmode="lin" valueType="num">
                                      <p:cBhvr additive="repl">
                                        <p:cTn id="34" dur="1000" fill="hold"/>
                                        <p:tgtEl>
                                          <p:spTgt spid="8203"/>
                                        </p:tgtEl>
                                        <p:attrNameLst>
                                          <p:attrName>ppt_w</p:attrName>
                                        </p:attrNameLst>
                                      </p:cBhvr>
                                      <p:tavLst>
                                        <p:tav tm="100000">
                                          <p:val>
                                            <p:fltVal val="0"/>
                                          </p:val>
                                        </p:tav>
                                        <p:tav>
                                          <p:val>
                                            <p:strVal val="#ppt_w"/>
                                          </p:val>
                                        </p:tav>
                                      </p:tavLst>
                                    </p:anim>
                                    <p:anim calcmode="lin" valueType="num">
                                      <p:cBhvr additive="repl">
                                        <p:cTn id="35" dur="1000" fill="hold"/>
                                        <p:tgtEl>
                                          <p:spTgt spid="8203"/>
                                        </p:tgtEl>
                                        <p:attrNameLst>
                                          <p:attrName>ppt_h</p:attrName>
                                        </p:attrNameLst>
                                      </p:cBhvr>
                                      <p:tavLst>
                                        <p:tav tm="100000">
                                          <p:val>
                                            <p:fltVal val="0"/>
                                          </p:val>
                                        </p:tav>
                                        <p:tav>
                                          <p:val>
                                            <p:strVal val="#ppt_h"/>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additive="repl">
                                        <p:cTn id="39" dur="1" fill="hold">
                                          <p:stCondLst>
                                            <p:cond delay="0"/>
                                          </p:stCondLst>
                                        </p:cTn>
                                        <p:tgtEl>
                                          <p:spTgt spid="8195"/>
                                        </p:tgtEl>
                                        <p:attrNameLst>
                                          <p:attrName>style.visibility</p:attrName>
                                        </p:attrNameLst>
                                      </p:cBhvr>
                                      <p:to>
                                        <p:strVal val="visible"/>
                                      </p:to>
                                    </p:set>
                                    <p:animEffect transition="in" filter="wipe(down)">
                                      <p:cBhvr additive="repl">
                                        <p:cTn id="40" dur="1000"/>
                                        <p:tgtEl>
                                          <p:spTgt spid="8195"/>
                                        </p:tgtEl>
                                      </p:cBhvr>
                                    </p:animEffect>
                                  </p:childTnLst>
                                </p:cTn>
                              </p:par>
                              <p:par>
                                <p:cTn id="41" presetID="22" presetClass="entr" presetSubtype="4" fill="hold" nodeType="withEffect">
                                  <p:stCondLst>
                                    <p:cond delay="0"/>
                                  </p:stCondLst>
                                  <p:childTnLst>
                                    <p:set>
                                      <p:cBhvr additive="repl">
                                        <p:cTn id="42" dur="1" fill="hold">
                                          <p:stCondLst>
                                            <p:cond delay="0"/>
                                          </p:stCondLst>
                                        </p:cTn>
                                        <p:tgtEl>
                                          <p:spTgt spid="8196"/>
                                        </p:tgtEl>
                                        <p:attrNameLst>
                                          <p:attrName>style.visibility</p:attrName>
                                        </p:attrNameLst>
                                      </p:cBhvr>
                                      <p:to>
                                        <p:strVal val="visible"/>
                                      </p:to>
                                    </p:set>
                                    <p:animEffect transition="in" filter="wipe(down)">
                                      <p:cBhvr additive="repl">
                                        <p:cTn id="43" dur="1000"/>
                                        <p:tgtEl>
                                          <p:spTgt spid="8196"/>
                                        </p:tgtEl>
                                      </p:cBhvr>
                                    </p:animEffect>
                                  </p:childTnLst>
                                </p:cTn>
                              </p:par>
                              <p:par>
                                <p:cTn id="44" presetID="22" presetClass="entr" presetSubtype="4" fill="hold" nodeType="withEffect">
                                  <p:stCondLst>
                                    <p:cond delay="0"/>
                                  </p:stCondLst>
                                  <p:childTnLst>
                                    <p:set>
                                      <p:cBhvr additive="repl">
                                        <p:cTn id="45" dur="1" fill="hold">
                                          <p:stCondLst>
                                            <p:cond delay="0"/>
                                          </p:stCondLst>
                                        </p:cTn>
                                        <p:tgtEl>
                                          <p:spTgt spid="8201"/>
                                        </p:tgtEl>
                                        <p:attrNameLst>
                                          <p:attrName>style.visibility</p:attrName>
                                        </p:attrNameLst>
                                      </p:cBhvr>
                                      <p:to>
                                        <p:strVal val="visible"/>
                                      </p:to>
                                    </p:set>
                                    <p:animEffect transition="in" filter="wipe(down)">
                                      <p:cBhvr additive="repl">
                                        <p:cTn id="46" dur="10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1375172" y="209551"/>
            <a:ext cx="6481763" cy="450056"/>
          </a:xfrm>
        </p:spPr>
        <p:txBody>
          <a:bodyPr/>
          <a:lstStyle/>
          <a:p>
            <a:pPr algn="ctr"/>
            <a:r>
              <a:rPr lang="en-US" altLang="en-US" sz="2700" b="1" dirty="0">
                <a:solidFill>
                  <a:srgbClr val="FF0000"/>
                </a:solidFill>
                <a:latin typeface="+mn-lt"/>
              </a:rPr>
              <a:t>Oscillators &amp; Components</a:t>
            </a:r>
            <a:endParaRPr lang="en-US" altLang="en-US" sz="2700" dirty="0"/>
          </a:p>
        </p:txBody>
      </p:sp>
      <p:sp>
        <p:nvSpPr>
          <p:cNvPr id="24579" name="Rectangle 3"/>
          <p:cNvSpPr>
            <a:spLocks noGrp="1" noChangeArrowheads="1"/>
          </p:cNvSpPr>
          <p:nvPr>
            <p:ph type="body" idx="1"/>
          </p:nvPr>
        </p:nvSpPr>
        <p:spPr>
          <a:xfrm>
            <a:off x="895779" y="876485"/>
            <a:ext cx="7779298" cy="3721894"/>
          </a:xfrm>
        </p:spPr>
        <p:txBody>
          <a:bodyPr>
            <a:normAutofit fontScale="92500" lnSpcReduction="20000"/>
          </a:bodyPr>
          <a:lstStyle/>
          <a:p>
            <a:pPr>
              <a:buFont typeface="Wingdings" panose="05000000000000000000" pitchFamily="2" charset="2"/>
              <a:buChar char="Ø"/>
            </a:pPr>
            <a:r>
              <a:rPr lang="en-US" altLang="en-US" dirty="0"/>
              <a:t>The </a:t>
            </a:r>
            <a:r>
              <a:rPr lang="en-US" altLang="en-US" b="1" dirty="0"/>
              <a:t>control grid</a:t>
            </a:r>
            <a:r>
              <a:rPr lang="en-US" altLang="en-US" dirty="0"/>
              <a:t> is the element of a triode vacuum tube is used to regulate the flow of electrons between cathode and plate. </a:t>
            </a:r>
            <a:r>
              <a:rPr lang="en-US" altLang="en-US" sz="750" dirty="0"/>
              <a:t>(G6A10)</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r>
              <a:rPr lang="en-US" altLang="en-US" dirty="0"/>
              <a:t>The primary purpose of a screen grid in a vacuum tube is </a:t>
            </a:r>
            <a:r>
              <a:rPr lang="en-US" altLang="en-US" b="1" dirty="0"/>
              <a:t>to reduce grid-to-plate capacitance</a:t>
            </a:r>
            <a:r>
              <a:rPr lang="en-US" altLang="en-US" dirty="0"/>
              <a:t>. </a:t>
            </a:r>
            <a:r>
              <a:rPr lang="en-US" altLang="en-US" sz="750" dirty="0"/>
              <a:t>(G6A12)</a:t>
            </a:r>
            <a:r>
              <a:rPr lang="en-US" altLang="en-US" dirty="0"/>
              <a:t> </a:t>
            </a:r>
            <a:endParaRPr lang="en-US" altLang="en-US" sz="1050" dirty="0"/>
          </a:p>
          <a:p>
            <a:pPr>
              <a:buFont typeface="Wingdings" panose="05000000000000000000" pitchFamily="2" charset="2"/>
              <a:buChar char="Ø"/>
            </a:pPr>
            <a:endParaRPr lang="en-US" altLang="en-US" sz="1050" dirty="0"/>
          </a:p>
          <a:p>
            <a:pPr>
              <a:buFont typeface="Wingdings" panose="05000000000000000000" pitchFamily="2" charset="2"/>
              <a:buChar char="Ø"/>
            </a:pPr>
            <a:endParaRPr lang="en-US" altLang="en-US" sz="1050" dirty="0"/>
          </a:p>
          <a:p>
            <a:endParaRPr lang="en-US" altLang="en-US" sz="1050" dirty="0"/>
          </a:p>
          <a:p>
            <a:endParaRPr lang="en-US" altLang="en-US" dirty="0"/>
          </a:p>
          <a:p>
            <a:endParaRPr lang="en-US" altLang="en-US" dirty="0"/>
          </a:p>
        </p:txBody>
      </p:sp>
      <p:pic>
        <p:nvPicPr>
          <p:cNvPr id="4078608" name="Picture 16" descr="Vacuum tub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758" y="1625387"/>
            <a:ext cx="82986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78609" name="Picture 17" descr="Vacuum 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506" y="1625387"/>
            <a:ext cx="9048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78610" name="Picture 18" descr="Triode &amp; Pento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180" y="1653962"/>
            <a:ext cx="2857500"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Line 7"/>
          <p:cNvSpPr>
            <a:spLocks noChangeShapeType="1"/>
          </p:cNvSpPr>
          <p:nvPr/>
        </p:nvSpPr>
        <p:spPr bwMode="auto">
          <a:xfrm>
            <a:off x="1404343" y="1065702"/>
            <a:ext cx="1065609"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dirty="0">
              <a:solidFill>
                <a:srgbClr val="000066"/>
              </a:solidFill>
              <a:latin typeface="Verdana" panose="020B0604030504040204" pitchFamily="34" charset="0"/>
            </a:endParaRPr>
          </a:p>
        </p:txBody>
      </p:sp>
      <p:sp>
        <p:nvSpPr>
          <p:cNvPr id="24584" name="Line 8"/>
          <p:cNvSpPr>
            <a:spLocks noChangeShapeType="1"/>
          </p:cNvSpPr>
          <p:nvPr/>
        </p:nvSpPr>
        <p:spPr bwMode="auto">
          <a:xfrm>
            <a:off x="1951435" y="1078294"/>
            <a:ext cx="921544" cy="1526381"/>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4585" name="Line 9"/>
          <p:cNvSpPr>
            <a:spLocks noChangeShapeType="1"/>
          </p:cNvSpPr>
          <p:nvPr/>
        </p:nvSpPr>
        <p:spPr bwMode="auto">
          <a:xfrm flipH="1">
            <a:off x="1881372" y="1105605"/>
            <a:ext cx="28575" cy="1410891"/>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4586" name="Line 10"/>
          <p:cNvSpPr>
            <a:spLocks noChangeShapeType="1"/>
          </p:cNvSpPr>
          <p:nvPr/>
        </p:nvSpPr>
        <p:spPr bwMode="auto">
          <a:xfrm>
            <a:off x="7029330" y="4103078"/>
            <a:ext cx="1007269"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24587" name="Line 11"/>
          <p:cNvSpPr>
            <a:spLocks noChangeShapeType="1"/>
          </p:cNvSpPr>
          <p:nvPr/>
        </p:nvSpPr>
        <p:spPr bwMode="auto">
          <a:xfrm flipH="1" flipV="1">
            <a:off x="3636170" y="2546930"/>
            <a:ext cx="3827521" cy="1339261"/>
          </a:xfrm>
          <a:prstGeom prst="line">
            <a:avLst/>
          </a:prstGeom>
          <a:noFill/>
          <a:ln w="28575"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endParaRPr lang="en-US" sz="1350">
              <a:solidFill>
                <a:srgbClr val="000066"/>
              </a:solidFill>
              <a:latin typeface="Verdana" panose="020B0604030504040204" pitchFamily="34" charset="0"/>
            </a:endParaRPr>
          </a:p>
        </p:txBody>
      </p:sp>
      <p:sp>
        <p:nvSpPr>
          <p:cNvPr id="8205" name="Text Box 13"/>
          <p:cNvSpPr txBox="1">
            <a:spLocks noChangeArrowheads="1"/>
          </p:cNvSpPr>
          <p:nvPr/>
        </p:nvSpPr>
        <p:spPr bwMode="auto">
          <a:xfrm>
            <a:off x="1044181" y="3439901"/>
            <a:ext cx="262056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a:spcBef>
                <a:spcPct val="50000"/>
              </a:spcBef>
              <a:buClrTx/>
              <a:buNone/>
            </a:pPr>
            <a:r>
              <a:rPr lang="en-US" altLang="en-US" sz="1200" dirty="0">
                <a:solidFill>
                  <a:srgbClr val="FF0000"/>
                </a:solidFill>
                <a:latin typeface="Calibri (Body)"/>
              </a:rPr>
              <a:t>H=Heater/Filament; C=Cathode; S=Screen Grid; P=Plate</a:t>
            </a:r>
          </a:p>
        </p:txBody>
      </p:sp>
      <p:sp>
        <p:nvSpPr>
          <p:cNvPr id="14" name="Slide Number Placeholder 1"/>
          <p:cNvSpPr txBox="1">
            <a:spLocks/>
          </p:cNvSpPr>
          <p:nvPr/>
        </p:nvSpPr>
        <p:spPr bwMode="auto">
          <a:xfrm>
            <a:off x="6457950" y="4767263"/>
            <a:ext cx="2057400" cy="273844"/>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algn="r" defTabSz="457200"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050" dirty="0"/>
              <a:t>7</a:t>
            </a:r>
          </a:p>
        </p:txBody>
      </p:sp>
    </p:spTree>
    <p:extLst>
      <p:ext uri="{BB962C8B-B14F-4D97-AF65-F5344CB8AC3E}">
        <p14:creationId xmlns:p14="http://schemas.microsoft.com/office/powerpoint/2010/main" val="3426439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wipe(up)">
                                      <p:cBhvr>
                                        <p:cTn id="7" dur="10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078610"/>
                                        </p:tgtEl>
                                        <p:attrNameLst>
                                          <p:attrName>style.visibility</p:attrName>
                                        </p:attrNameLst>
                                      </p:cBhvr>
                                      <p:to>
                                        <p:strVal val="visible"/>
                                      </p:to>
                                    </p:set>
                                    <p:animEffect transition="in" filter="wipe(left)">
                                      <p:cBhvr>
                                        <p:cTn id="12" dur="1000"/>
                                        <p:tgtEl>
                                          <p:spTgt spid="4078610"/>
                                        </p:tgtEl>
                                      </p:cBhvr>
                                    </p:animEffect>
                                  </p:childTnLst>
                                </p:cTn>
                              </p:par>
                              <p:par>
                                <p:cTn id="13" presetID="23" presetClass="entr" presetSubtype="16" fill="hold" nodeType="withEffect">
                                  <p:stCondLst>
                                    <p:cond delay="0"/>
                                  </p:stCondLst>
                                  <p:childTnLst>
                                    <p:set>
                                      <p:cBhvr>
                                        <p:cTn id="14" dur="1" fill="hold">
                                          <p:stCondLst>
                                            <p:cond delay="0"/>
                                          </p:stCondLst>
                                        </p:cTn>
                                        <p:tgtEl>
                                          <p:spTgt spid="4078609"/>
                                        </p:tgtEl>
                                        <p:attrNameLst>
                                          <p:attrName>style.visibility</p:attrName>
                                        </p:attrNameLst>
                                      </p:cBhvr>
                                      <p:to>
                                        <p:strVal val="visible"/>
                                      </p:to>
                                    </p:set>
                                    <p:anim calcmode="lin" valueType="num">
                                      <p:cBhvr>
                                        <p:cTn id="15" dur="1000" fill="hold"/>
                                        <p:tgtEl>
                                          <p:spTgt spid="4078609"/>
                                        </p:tgtEl>
                                        <p:attrNameLst>
                                          <p:attrName>ppt_w</p:attrName>
                                        </p:attrNameLst>
                                      </p:cBhvr>
                                      <p:tavLst>
                                        <p:tav tm="0">
                                          <p:val>
                                            <p:fltVal val="0"/>
                                          </p:val>
                                        </p:tav>
                                        <p:tav tm="100000">
                                          <p:val>
                                            <p:strVal val="#ppt_w"/>
                                          </p:val>
                                        </p:tav>
                                      </p:tavLst>
                                    </p:anim>
                                    <p:anim calcmode="lin" valueType="num">
                                      <p:cBhvr>
                                        <p:cTn id="16" dur="1000" fill="hold"/>
                                        <p:tgtEl>
                                          <p:spTgt spid="4078609"/>
                                        </p:tgtEl>
                                        <p:attrNameLst>
                                          <p:attrName>ppt_h</p:attrName>
                                        </p:attrNameLst>
                                      </p:cBhvr>
                                      <p:tavLst>
                                        <p:tav tm="0">
                                          <p:val>
                                            <p:fltVal val="0"/>
                                          </p:val>
                                        </p:tav>
                                        <p:tav tm="100000">
                                          <p:val>
                                            <p:strVal val="#ppt_h"/>
                                          </p:val>
                                        </p:tav>
                                      </p:tavLst>
                                    </p:anim>
                                  </p:childTnLst>
                                </p:cTn>
                              </p:par>
                              <p:par>
                                <p:cTn id="17" presetID="22" presetClass="entr" presetSubtype="2" fill="hold" nodeType="withEffect">
                                  <p:stCondLst>
                                    <p:cond delay="0"/>
                                  </p:stCondLst>
                                  <p:childTnLst>
                                    <p:set>
                                      <p:cBhvr>
                                        <p:cTn id="18" dur="1" fill="hold">
                                          <p:stCondLst>
                                            <p:cond delay="0"/>
                                          </p:stCondLst>
                                        </p:cTn>
                                        <p:tgtEl>
                                          <p:spTgt spid="4078608"/>
                                        </p:tgtEl>
                                        <p:attrNameLst>
                                          <p:attrName>style.visibility</p:attrName>
                                        </p:attrNameLst>
                                      </p:cBhvr>
                                      <p:to>
                                        <p:strVal val="visible"/>
                                      </p:to>
                                    </p:set>
                                    <p:animEffect transition="in" filter="wipe(right)">
                                      <p:cBhvr>
                                        <p:cTn id="19" dur="1000"/>
                                        <p:tgtEl>
                                          <p:spTgt spid="407860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4583"/>
                                        </p:tgtEl>
                                        <p:attrNameLst>
                                          <p:attrName>style.visibility</p:attrName>
                                        </p:attrNameLst>
                                      </p:cBhvr>
                                      <p:to>
                                        <p:strVal val="visible"/>
                                      </p:to>
                                    </p:set>
                                    <p:animEffect transition="in" filter="wipe(left)">
                                      <p:cBhvr>
                                        <p:cTn id="24" dur="1000"/>
                                        <p:tgtEl>
                                          <p:spTgt spid="24583"/>
                                        </p:tgtEl>
                                      </p:cBhvr>
                                    </p:animEffect>
                                  </p:childTnLst>
                                </p:cTn>
                              </p:par>
                            </p:childTnLst>
                          </p:cTn>
                        </p:par>
                        <p:par>
                          <p:cTn id="25" fill="hold" nodeType="afterGroup">
                            <p:stCondLst>
                              <p:cond delay="1000"/>
                            </p:stCondLst>
                            <p:childTnLst>
                              <p:par>
                                <p:cTn id="26" presetID="22" presetClass="entr" presetSubtype="1" fill="hold" grpId="0" nodeType="afterEffect">
                                  <p:stCondLst>
                                    <p:cond delay="500"/>
                                  </p:stCondLst>
                                  <p:childTnLst>
                                    <p:set>
                                      <p:cBhvr>
                                        <p:cTn id="27" dur="1" fill="hold">
                                          <p:stCondLst>
                                            <p:cond delay="0"/>
                                          </p:stCondLst>
                                        </p:cTn>
                                        <p:tgtEl>
                                          <p:spTgt spid="24585"/>
                                        </p:tgtEl>
                                        <p:attrNameLst>
                                          <p:attrName>style.visibility</p:attrName>
                                        </p:attrNameLst>
                                      </p:cBhvr>
                                      <p:to>
                                        <p:strVal val="visible"/>
                                      </p:to>
                                    </p:set>
                                    <p:animEffect transition="in" filter="wipe(up)">
                                      <p:cBhvr>
                                        <p:cTn id="28" dur="1000"/>
                                        <p:tgtEl>
                                          <p:spTgt spid="24585"/>
                                        </p:tgtEl>
                                      </p:cBhvr>
                                    </p:animEffect>
                                  </p:childTnLst>
                                </p:cTn>
                              </p:par>
                            </p:childTnLst>
                          </p:cTn>
                        </p:par>
                        <p:par>
                          <p:cTn id="29" fill="hold" nodeType="afterGroup">
                            <p:stCondLst>
                              <p:cond delay="2500"/>
                            </p:stCondLst>
                            <p:childTnLst>
                              <p:par>
                                <p:cTn id="30" presetID="22" presetClass="entr" presetSubtype="1" fill="hold" grpId="0" nodeType="afterEffect">
                                  <p:stCondLst>
                                    <p:cond delay="500"/>
                                  </p:stCondLst>
                                  <p:childTnLst>
                                    <p:set>
                                      <p:cBhvr>
                                        <p:cTn id="31" dur="1" fill="hold">
                                          <p:stCondLst>
                                            <p:cond delay="0"/>
                                          </p:stCondLst>
                                        </p:cTn>
                                        <p:tgtEl>
                                          <p:spTgt spid="24584"/>
                                        </p:tgtEl>
                                        <p:attrNameLst>
                                          <p:attrName>style.visibility</p:attrName>
                                        </p:attrNameLst>
                                      </p:cBhvr>
                                      <p:to>
                                        <p:strVal val="visible"/>
                                      </p:to>
                                    </p:set>
                                    <p:animEffect transition="in" filter="wipe(up)">
                                      <p:cBhvr>
                                        <p:cTn id="32" dur="1000"/>
                                        <p:tgtEl>
                                          <p:spTgt spid="24584"/>
                                        </p:tgtEl>
                                      </p:cBhvr>
                                    </p:animEffect>
                                  </p:childTnLst>
                                </p:cTn>
                              </p:par>
                            </p:childTnLst>
                          </p:cTn>
                        </p:par>
                        <p:par>
                          <p:cTn id="33" fill="hold" nodeType="afterGroup">
                            <p:stCondLst>
                              <p:cond delay="4000"/>
                            </p:stCondLst>
                            <p:childTnLst>
                              <p:par>
                                <p:cTn id="34" presetID="23" presetClass="entr" presetSubtype="16" fill="hold" grpId="0" nodeType="afterEffect">
                                  <p:stCondLst>
                                    <p:cond delay="0"/>
                                  </p:stCondLst>
                                  <p:childTnLst>
                                    <p:set>
                                      <p:cBhvr>
                                        <p:cTn id="35" dur="1" fill="hold">
                                          <p:stCondLst>
                                            <p:cond delay="0"/>
                                          </p:stCondLst>
                                        </p:cTn>
                                        <p:tgtEl>
                                          <p:spTgt spid="8205"/>
                                        </p:tgtEl>
                                        <p:attrNameLst>
                                          <p:attrName>style.visibility</p:attrName>
                                        </p:attrNameLst>
                                      </p:cBhvr>
                                      <p:to>
                                        <p:strVal val="visible"/>
                                      </p:to>
                                    </p:set>
                                    <p:anim calcmode="lin" valueType="num">
                                      <p:cBhvr>
                                        <p:cTn id="36" dur="1000" fill="hold"/>
                                        <p:tgtEl>
                                          <p:spTgt spid="8205"/>
                                        </p:tgtEl>
                                        <p:attrNameLst>
                                          <p:attrName>ppt_w</p:attrName>
                                        </p:attrNameLst>
                                      </p:cBhvr>
                                      <p:tavLst>
                                        <p:tav tm="0">
                                          <p:val>
                                            <p:fltVal val="0"/>
                                          </p:val>
                                        </p:tav>
                                        <p:tav tm="100000">
                                          <p:val>
                                            <p:strVal val="#ppt_w"/>
                                          </p:val>
                                        </p:tav>
                                      </p:tavLst>
                                    </p:anim>
                                    <p:anim calcmode="lin" valueType="num">
                                      <p:cBhvr>
                                        <p:cTn id="37" dur="1000" fill="hold"/>
                                        <p:tgtEl>
                                          <p:spTgt spid="8205"/>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nodeType="clickEffect">
                                  <p:stCondLst>
                                    <p:cond delay="0"/>
                                  </p:stCondLst>
                                  <p:childTnLst>
                                    <p:set>
                                      <p:cBhvr>
                                        <p:cTn id="41" dur="1" fill="hold">
                                          <p:stCondLst>
                                            <p:cond delay="0"/>
                                          </p:stCondLst>
                                        </p:cTn>
                                        <p:tgtEl>
                                          <p:spTgt spid="24579">
                                            <p:txEl>
                                              <p:pRg st="10" end="10"/>
                                            </p:txEl>
                                          </p:spTgt>
                                        </p:tgtEl>
                                        <p:attrNameLst>
                                          <p:attrName>style.visibility</p:attrName>
                                        </p:attrNameLst>
                                      </p:cBhvr>
                                      <p:to>
                                        <p:strVal val="visible"/>
                                      </p:to>
                                    </p:set>
                                    <p:animEffect transition="in" filter="wipe(down)">
                                      <p:cBhvr>
                                        <p:cTn id="42" dur="1000"/>
                                        <p:tgtEl>
                                          <p:spTgt spid="24579">
                                            <p:txEl>
                                              <p:pRg st="10" end="10"/>
                                            </p:txEl>
                                          </p:spTgt>
                                        </p:tgtEl>
                                      </p:cBhvr>
                                    </p:animEffect>
                                  </p:childTnLst>
                                </p:cTn>
                              </p:par>
                            </p:childTnLst>
                          </p:cTn>
                        </p:par>
                        <p:par>
                          <p:cTn id="43" fill="hold" nodeType="withGroup">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24586"/>
                                        </p:tgtEl>
                                        <p:attrNameLst>
                                          <p:attrName>style.visibility</p:attrName>
                                        </p:attrNameLst>
                                      </p:cBhvr>
                                      <p:to>
                                        <p:strVal val="visible"/>
                                      </p:to>
                                    </p:set>
                                    <p:animEffect transition="in" filter="wipe(left)">
                                      <p:cBhvr>
                                        <p:cTn id="46" dur="1000"/>
                                        <p:tgtEl>
                                          <p:spTgt spid="24586"/>
                                        </p:tgtEl>
                                      </p:cBhvr>
                                    </p:animEffect>
                                  </p:childTnLst>
                                </p:cTn>
                              </p:par>
                            </p:childTnLst>
                          </p:cTn>
                        </p:par>
                        <p:par>
                          <p:cTn id="47" fill="hold" nodeType="afterGroup">
                            <p:stCondLst>
                              <p:cond delay="2000"/>
                            </p:stCondLst>
                            <p:childTnLst>
                              <p:par>
                                <p:cTn id="48" presetID="22" presetClass="entr" presetSubtype="4" fill="hold" grpId="0" nodeType="afterEffect">
                                  <p:stCondLst>
                                    <p:cond delay="500"/>
                                  </p:stCondLst>
                                  <p:childTnLst>
                                    <p:set>
                                      <p:cBhvr>
                                        <p:cTn id="49" dur="1" fill="hold">
                                          <p:stCondLst>
                                            <p:cond delay="0"/>
                                          </p:stCondLst>
                                        </p:cTn>
                                        <p:tgtEl>
                                          <p:spTgt spid="24587"/>
                                        </p:tgtEl>
                                        <p:attrNameLst>
                                          <p:attrName>style.visibility</p:attrName>
                                        </p:attrNameLst>
                                      </p:cBhvr>
                                      <p:to>
                                        <p:strVal val="visible"/>
                                      </p:to>
                                    </p:set>
                                    <p:animEffect transition="in" filter="wipe(down)">
                                      <p:cBhvr>
                                        <p:cTn id="50" dur="1000"/>
                                        <p:tgtEl>
                                          <p:spTgt spid="24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3" grpId="0" animBg="1"/>
      <p:bldP spid="24584" grpId="0" animBg="1"/>
      <p:bldP spid="24585" grpId="0" animBg="1"/>
      <p:bldP spid="24586" grpId="0" animBg="1"/>
      <p:bldP spid="24587" grpId="0" animBg="1"/>
      <p:bldP spid="82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a:extLst>
              <a:ext uri="{FF2B5EF4-FFF2-40B4-BE49-F238E27FC236}">
                <a16:creationId xmlns:a16="http://schemas.microsoft.com/office/drawing/2014/main" id="{94E26B48-CC62-4E02-A8D1-44CB1ADB8ECE}"/>
              </a:ext>
            </a:extLst>
          </p:cNvPr>
          <p:cNvSpPr>
            <a:spLocks noGrp="1" noChangeArrowheads="1"/>
          </p:cNvSpPr>
          <p:nvPr>
            <p:ph type="title"/>
          </p:nvPr>
        </p:nvSpPr>
        <p:spPr>
          <a:xfrm>
            <a:off x="1345406" y="238126"/>
            <a:ext cx="6481763" cy="450056"/>
          </a:xfrm>
        </p:spPr>
        <p:txBody>
          <a:bodyPr rtlCol="0">
            <a:normAutofit fontScale="90000"/>
          </a:bodyPr>
          <a:lstStyle/>
          <a:p>
            <a:pPr algn="ctr">
              <a:lnSpc>
                <a:spcPct val="100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Lst>
              <a:defRPr/>
            </a:pPr>
            <a:r>
              <a:rPr lang="en-US" altLang="en-US" sz="2700" b="1" dirty="0">
                <a:solidFill>
                  <a:srgbClr val="FF0000"/>
                </a:solidFill>
                <a:latin typeface="+mn-lt"/>
              </a:rPr>
              <a:t>Oscillators &amp; Components</a:t>
            </a:r>
            <a:endParaRPr lang="en-US" altLang="en-US" sz="2700" dirty="0">
              <a:solidFill>
                <a:srgbClr val="FFFFFF"/>
              </a:solidFill>
              <a:latin typeface="Rockwell" panose="02060603020205020403" pitchFamily="18" charset="0"/>
            </a:endParaRPr>
          </a:p>
        </p:txBody>
      </p:sp>
      <p:sp>
        <p:nvSpPr>
          <p:cNvPr id="10242" name="Text Box 2">
            <a:extLst>
              <a:ext uri="{FF2B5EF4-FFF2-40B4-BE49-F238E27FC236}">
                <a16:creationId xmlns:a16="http://schemas.microsoft.com/office/drawing/2014/main" id="{547AD868-E285-4DA5-9643-75B6C8E20170}"/>
              </a:ext>
            </a:extLst>
          </p:cNvPr>
          <p:cNvSpPr txBox="1">
            <a:spLocks noChangeArrowheads="1"/>
          </p:cNvSpPr>
          <p:nvPr/>
        </p:nvSpPr>
        <p:spPr bwMode="auto">
          <a:xfrm>
            <a:off x="457200" y="710803"/>
            <a:ext cx="8229599" cy="37218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indent="-227013">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ea typeface="Microsoft YaHei" panose="020B0503020204020204" pitchFamily="34" charset="-122"/>
              </a:rPr>
              <a:t>The </a:t>
            </a:r>
            <a:r>
              <a:rPr lang="en-US" altLang="en-US" sz="1500" b="1" dirty="0">
                <a:solidFill>
                  <a:srgbClr val="000066"/>
                </a:solidFill>
                <a:latin typeface="Calibri (Body)"/>
                <a:ea typeface="Microsoft YaHei" panose="020B0503020204020204" pitchFamily="34" charset="-122"/>
              </a:rPr>
              <a:t>stable operating points</a:t>
            </a:r>
            <a:r>
              <a:rPr lang="en-US" altLang="en-US" sz="1500" dirty="0">
                <a:solidFill>
                  <a:srgbClr val="000066"/>
                </a:solidFill>
                <a:latin typeface="Calibri (Body)"/>
                <a:ea typeface="Microsoft YaHei" panose="020B0503020204020204" pitchFamily="34" charset="-122"/>
              </a:rPr>
              <a:t> for a bipolar transistor used as a switch in a logic circuit are its </a:t>
            </a:r>
            <a:r>
              <a:rPr lang="en-US" altLang="en-US" sz="1500" b="1" dirty="0">
                <a:solidFill>
                  <a:srgbClr val="000066"/>
                </a:solidFill>
                <a:latin typeface="Calibri (Body)"/>
                <a:ea typeface="Microsoft YaHei" panose="020B0503020204020204" pitchFamily="34" charset="-122"/>
              </a:rPr>
              <a:t>saturation and cut-off regions</a:t>
            </a:r>
            <a:r>
              <a:rPr lang="en-US" altLang="en-US" sz="1500" dirty="0">
                <a:solidFill>
                  <a:srgbClr val="000066"/>
                </a:solidFill>
                <a:latin typeface="Calibri (Body)"/>
                <a:ea typeface="Microsoft YaHei" panose="020B0503020204020204" pitchFamily="34" charset="-122"/>
              </a:rPr>
              <a:t>.  </a:t>
            </a:r>
            <a:r>
              <a:rPr lang="en-US" altLang="en-US" sz="750" dirty="0">
                <a:solidFill>
                  <a:srgbClr val="000066"/>
                </a:solidFill>
                <a:latin typeface="Calibri (Body)"/>
                <a:ea typeface="Microsoft YaHei" panose="020B0503020204020204" pitchFamily="34" charset="-122"/>
              </a:rPr>
              <a:t>(G6A07)</a:t>
            </a:r>
          </a:p>
          <a:p>
            <a:pPr lvl="2">
              <a:lnSpc>
                <a:spcPct val="100000"/>
              </a:lnSpc>
              <a:spcBef>
                <a:spcPts val="244"/>
              </a:spcBef>
              <a:buClr>
                <a:srgbClr val="FF1515"/>
              </a:buClr>
              <a:buFont typeface="Symbol" panose="05050102010706020507" pitchFamily="18" charset="2"/>
              <a:buChar char=""/>
            </a:pPr>
            <a:r>
              <a:rPr lang="en-US" altLang="en-US" sz="1200" b="1" i="1" dirty="0">
                <a:solidFill>
                  <a:srgbClr val="FF0000"/>
                </a:solidFill>
                <a:latin typeface="Calibri (Body)"/>
                <a:ea typeface="Microsoft YaHei" panose="020B0503020204020204" pitchFamily="34" charset="-122"/>
              </a:rPr>
              <a:t>Saturation</a:t>
            </a:r>
            <a:r>
              <a:rPr lang="en-US" altLang="en-US" sz="1200" i="1" dirty="0">
                <a:solidFill>
                  <a:srgbClr val="FF0000"/>
                </a:solidFill>
                <a:latin typeface="Calibri (Body)"/>
                <a:ea typeface="Microsoft YaHei" panose="020B0503020204020204" pitchFamily="34" charset="-122"/>
              </a:rPr>
              <a:t> is where the transistor is Base biased for </a:t>
            </a:r>
            <a:r>
              <a:rPr lang="en-US" altLang="en-US" sz="1200" b="1" i="1" dirty="0">
                <a:solidFill>
                  <a:srgbClr val="FF0000"/>
                </a:solidFill>
                <a:latin typeface="Calibri (Body)"/>
                <a:ea typeface="Microsoft YaHei" panose="020B0503020204020204" pitchFamily="34" charset="-122"/>
              </a:rPr>
              <a:t>maximum</a:t>
            </a:r>
            <a:r>
              <a:rPr lang="en-US" altLang="en-US" sz="1200" i="1" dirty="0">
                <a:solidFill>
                  <a:srgbClr val="FF0000"/>
                </a:solidFill>
                <a:latin typeface="Calibri (Body)"/>
                <a:ea typeface="Microsoft YaHei" panose="020B0503020204020204" pitchFamily="34" charset="-122"/>
              </a:rPr>
              <a:t> emitter to collector current flow. </a:t>
            </a:r>
          </a:p>
          <a:p>
            <a:pPr lvl="2">
              <a:lnSpc>
                <a:spcPct val="100000"/>
              </a:lnSpc>
              <a:spcBef>
                <a:spcPts val="244"/>
              </a:spcBef>
              <a:buClr>
                <a:srgbClr val="FF1515"/>
              </a:buClr>
              <a:buFont typeface="Symbol" panose="05050102010706020507" pitchFamily="18" charset="2"/>
              <a:buChar char=""/>
            </a:pPr>
            <a:r>
              <a:rPr lang="en-US" altLang="en-US" sz="1200" b="1" i="1" dirty="0">
                <a:solidFill>
                  <a:srgbClr val="FF0000"/>
                </a:solidFill>
                <a:latin typeface="Calibri (Body)"/>
                <a:ea typeface="Microsoft YaHei" panose="020B0503020204020204" pitchFamily="34" charset="-122"/>
              </a:rPr>
              <a:t>Cut-off</a:t>
            </a:r>
            <a:r>
              <a:rPr lang="en-US" altLang="en-US" sz="1200" i="1" dirty="0">
                <a:solidFill>
                  <a:srgbClr val="FF0000"/>
                </a:solidFill>
                <a:latin typeface="Calibri (Body)"/>
                <a:ea typeface="Microsoft YaHei" panose="020B0503020204020204" pitchFamily="34" charset="-122"/>
              </a:rPr>
              <a:t> is where the transistor is base biased for </a:t>
            </a:r>
            <a:r>
              <a:rPr lang="en-US" altLang="en-US" sz="1200" b="1" i="1" dirty="0">
                <a:solidFill>
                  <a:srgbClr val="FF0000"/>
                </a:solidFill>
                <a:latin typeface="Calibri (Body)"/>
                <a:ea typeface="Microsoft YaHei" panose="020B0503020204020204" pitchFamily="34" charset="-122"/>
              </a:rPr>
              <a:t>minimum</a:t>
            </a:r>
            <a:r>
              <a:rPr lang="en-US" altLang="en-US" sz="1200" i="1" dirty="0">
                <a:solidFill>
                  <a:srgbClr val="FF0000"/>
                </a:solidFill>
                <a:latin typeface="Calibri (Body)"/>
                <a:ea typeface="Microsoft YaHei" panose="020B0503020204020204" pitchFamily="34" charset="-122"/>
              </a:rPr>
              <a:t> emitter to collector current flow.</a:t>
            </a:r>
          </a:p>
          <a:p>
            <a:pPr>
              <a:lnSpc>
                <a:spcPct val="100000"/>
              </a:lnSpc>
              <a:spcBef>
                <a:spcPts val="300"/>
              </a:spcBef>
              <a:buClr>
                <a:srgbClr val="FF1515"/>
              </a:buClr>
              <a:buFont typeface="Wingdings" panose="05000000000000000000" pitchFamily="2" charset="2"/>
              <a:buChar char=""/>
            </a:pPr>
            <a:endParaRPr lang="en-US" altLang="en-US" sz="825" i="1" dirty="0">
              <a:solidFill>
                <a:srgbClr val="000066"/>
              </a:solidFill>
              <a:latin typeface="Calibri (Body)"/>
              <a:ea typeface="Microsoft YaHei" panose="020B0503020204020204" pitchFamily="34" charset="-122"/>
            </a:endParaRPr>
          </a:p>
          <a:p>
            <a:pPr>
              <a:lnSpc>
                <a:spcPct val="100000"/>
              </a:lnSpc>
              <a:spcBef>
                <a:spcPts val="300"/>
              </a:spcBef>
              <a:buClr>
                <a:srgbClr val="FF1515"/>
              </a:buClr>
              <a:buFont typeface="Wingdings" panose="05000000000000000000" pitchFamily="2" charset="2"/>
              <a:buChar char=""/>
            </a:pPr>
            <a:r>
              <a:rPr lang="en-US" altLang="en-US" sz="1500" i="1" dirty="0">
                <a:solidFill>
                  <a:srgbClr val="000066"/>
                </a:solidFill>
                <a:latin typeface="Calibri (Body)"/>
                <a:ea typeface="Microsoft YaHei" panose="020B0503020204020204" pitchFamily="34" charset="-122"/>
              </a:rPr>
              <a:t>In a MOSFET, </a:t>
            </a:r>
            <a:r>
              <a:rPr lang="en-US" altLang="en-US" sz="1500" b="1" i="1" dirty="0">
                <a:solidFill>
                  <a:srgbClr val="000066"/>
                </a:solidFill>
                <a:latin typeface="Calibri (Body)"/>
                <a:ea typeface="Microsoft YaHei" panose="020B0503020204020204" pitchFamily="34" charset="-122"/>
              </a:rPr>
              <a:t>the gate is separated from the channel with a thin insulating layer</a:t>
            </a:r>
            <a:r>
              <a:rPr lang="en-US" altLang="en-US" sz="1500" i="1" dirty="0">
                <a:solidFill>
                  <a:srgbClr val="000066"/>
                </a:solidFill>
                <a:latin typeface="Calibri (Body)"/>
                <a:ea typeface="Microsoft YaHei" panose="020B0503020204020204" pitchFamily="34" charset="-122"/>
              </a:rPr>
              <a:t>. </a:t>
            </a:r>
            <a:r>
              <a:rPr lang="en-US" altLang="en-US" sz="750" i="1" dirty="0">
                <a:solidFill>
                  <a:srgbClr val="000066"/>
                </a:solidFill>
                <a:latin typeface="Calibri (Body)"/>
                <a:ea typeface="Microsoft YaHei" panose="020B0503020204020204" pitchFamily="34" charset="-122"/>
              </a:rPr>
              <a:t>(G6A09)</a:t>
            </a:r>
          </a:p>
          <a:p>
            <a:pPr marL="1190" indent="0">
              <a:lnSpc>
                <a:spcPct val="100000"/>
              </a:lnSpc>
              <a:spcBef>
                <a:spcPts val="300"/>
              </a:spcBef>
              <a:buClr>
                <a:srgbClr val="FF1515"/>
              </a:buClr>
              <a:buNone/>
            </a:pPr>
            <a:r>
              <a:rPr lang="en-US" altLang="en-US" sz="1500" dirty="0">
                <a:solidFill>
                  <a:srgbClr val="000066"/>
                </a:solidFill>
                <a:latin typeface="Calibri (Body)"/>
                <a:ea typeface="Microsoft YaHei" panose="020B0503020204020204" pitchFamily="34" charset="-122"/>
              </a:rPr>
              <a:t> </a:t>
            </a:r>
          </a:p>
          <a:p>
            <a:pPr>
              <a:lnSpc>
                <a:spcPct val="100000"/>
              </a:lnSpc>
              <a:spcBef>
                <a:spcPts val="244"/>
              </a:spcBef>
              <a:buNone/>
            </a:pPr>
            <a:endParaRPr lang="en-US" altLang="en-US" sz="1200" i="1" dirty="0">
              <a:solidFill>
                <a:srgbClr val="FF0000"/>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216"/>
              </a:spcBef>
              <a:buNone/>
            </a:pPr>
            <a:endParaRPr lang="en-US" altLang="en-US" sz="1050" dirty="0">
              <a:solidFill>
                <a:srgbClr val="000066"/>
              </a:solidFill>
              <a:latin typeface="Calibri (Body)"/>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Calibri (Body)"/>
              <a:ea typeface="Microsoft YaHei" panose="020B0503020204020204" pitchFamily="34" charset="-122"/>
            </a:endParaRPr>
          </a:p>
          <a:p>
            <a:pPr>
              <a:lnSpc>
                <a:spcPct val="100000"/>
              </a:lnSpc>
              <a:spcBef>
                <a:spcPts val="300"/>
              </a:spcBef>
              <a:buNone/>
            </a:pPr>
            <a:endParaRPr lang="en-US" altLang="en-US" sz="1500" dirty="0">
              <a:solidFill>
                <a:srgbClr val="000066"/>
              </a:solidFill>
              <a:latin typeface="Rockwell" panose="02060603020205020403" pitchFamily="18" charset="0"/>
              <a:ea typeface="Microsoft YaHei" panose="020B0503020204020204" pitchFamily="34" charset="-122"/>
            </a:endParaRPr>
          </a:p>
        </p:txBody>
      </p:sp>
      <p:pic>
        <p:nvPicPr>
          <p:cNvPr id="10243" name="Picture 3">
            <a:extLst>
              <a:ext uri="{FF2B5EF4-FFF2-40B4-BE49-F238E27FC236}">
                <a16:creationId xmlns:a16="http://schemas.microsoft.com/office/drawing/2014/main" id="{4C2C847F-6580-47AB-AD85-7BCB2D1594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4641" y="2380491"/>
            <a:ext cx="2824564" cy="1790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4" name="Picture 4">
            <a:extLst>
              <a:ext uri="{FF2B5EF4-FFF2-40B4-BE49-F238E27FC236}">
                <a16:creationId xmlns:a16="http://schemas.microsoft.com/office/drawing/2014/main" id="{4602F764-01E4-426A-870D-F5190042F6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3100" y="2380491"/>
            <a:ext cx="2312194" cy="17902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186E69C9-239C-4675-93AA-69E42E4BB60C}" type="slidenum">
              <a:rPr lang="en-US" smtClean="0"/>
              <a:pPr>
                <a:defRPr/>
              </a:pPr>
              <a:t>9</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0242">
                                            <p:txEl>
                                              <p:pRg st="0" end="0"/>
                                            </p:txEl>
                                          </p:spTgt>
                                        </p:tgtEl>
                                        <p:attrNameLst>
                                          <p:attrName>style.visibility</p:attrName>
                                        </p:attrNameLst>
                                      </p:cBhvr>
                                      <p:to>
                                        <p:strVal val="visible"/>
                                      </p:to>
                                    </p:set>
                                    <p:animEffect transition="in" filter="wipe(up)">
                                      <p:cBhvr additive="repl">
                                        <p:cTn id="7" dur="1000"/>
                                        <p:tgtEl>
                                          <p:spTgt spid="102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10242">
                                            <p:txEl>
                                              <p:pRg st="1" end="1"/>
                                            </p:txEl>
                                          </p:spTgt>
                                        </p:tgtEl>
                                        <p:attrNameLst>
                                          <p:attrName>style.visibility</p:attrName>
                                        </p:attrNameLst>
                                      </p:cBhvr>
                                      <p:to>
                                        <p:strVal val="visible"/>
                                      </p:to>
                                    </p:set>
                                    <p:animEffect transition="in" filter="wipe(left)">
                                      <p:cBhvr additive="repl">
                                        <p:cTn id="12" dur="1000"/>
                                        <p:tgtEl>
                                          <p:spTgt spid="102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10242">
                                            <p:txEl>
                                              <p:pRg st="2" end="2"/>
                                            </p:txEl>
                                          </p:spTgt>
                                        </p:tgtEl>
                                        <p:attrNameLst>
                                          <p:attrName>style.visibility</p:attrName>
                                        </p:attrNameLst>
                                      </p:cBhvr>
                                      <p:to>
                                        <p:strVal val="visible"/>
                                      </p:to>
                                    </p:set>
                                    <p:animEffect transition="in" filter="wipe(left)">
                                      <p:cBhvr additive="repl">
                                        <p:cTn id="17" dur="1000"/>
                                        <p:tgtEl>
                                          <p:spTgt spid="102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10242">
                                            <p:txEl>
                                              <p:pRg st="4" end="4"/>
                                            </p:txEl>
                                          </p:spTgt>
                                        </p:tgtEl>
                                        <p:attrNameLst>
                                          <p:attrName>style.visibility</p:attrName>
                                        </p:attrNameLst>
                                      </p:cBhvr>
                                      <p:to>
                                        <p:strVal val="visible"/>
                                      </p:to>
                                    </p:set>
                                    <p:animEffect transition="in" filter="wipe(left)">
                                      <p:cBhvr additive="repl">
                                        <p:cTn id="22" dur="1000"/>
                                        <p:tgtEl>
                                          <p:spTgt spid="10242">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additive="repl">
                                        <p:cTn id="26" dur="1" fill="hold">
                                          <p:stCondLst>
                                            <p:cond delay="0"/>
                                          </p:stCondLst>
                                        </p:cTn>
                                        <p:tgtEl>
                                          <p:spTgt spid="10244"/>
                                        </p:tgtEl>
                                        <p:attrNameLst>
                                          <p:attrName>style.visibility</p:attrName>
                                        </p:attrNameLst>
                                      </p:cBhvr>
                                      <p:to>
                                        <p:strVal val="visible"/>
                                      </p:to>
                                    </p:set>
                                    <p:animEffect transition="in" filter="wipe(down)">
                                      <p:cBhvr additive="repl">
                                        <p:cTn id="27" dur="1000"/>
                                        <p:tgtEl>
                                          <p:spTgt spid="10244"/>
                                        </p:tgtEl>
                                      </p:cBhvr>
                                    </p:animEffect>
                                  </p:childTnLst>
                                </p:cTn>
                              </p:par>
                              <p:par>
                                <p:cTn id="28" presetID="22" presetClass="entr" presetSubtype="4" fill="hold" nodeType="withEffect">
                                  <p:stCondLst>
                                    <p:cond delay="0"/>
                                  </p:stCondLst>
                                  <p:childTnLst>
                                    <p:set>
                                      <p:cBhvr additive="repl">
                                        <p:cTn id="29" dur="1" fill="hold">
                                          <p:stCondLst>
                                            <p:cond delay="0"/>
                                          </p:stCondLst>
                                        </p:cTn>
                                        <p:tgtEl>
                                          <p:spTgt spid="10243"/>
                                        </p:tgtEl>
                                        <p:attrNameLst>
                                          <p:attrName>style.visibility</p:attrName>
                                        </p:attrNameLst>
                                      </p:cBhvr>
                                      <p:to>
                                        <p:strVal val="visible"/>
                                      </p:to>
                                    </p:set>
                                    <p:animEffect transition="in" filter="wipe(down)">
                                      <p:cBhvr additive="repl">
                                        <p:cTn id="30" dur="1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Props1.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6104BDE-CB90-4C71-B2DF-8A60EBC4A097}">
  <ds:schemaRefs>
    <ds:schemaRef ds:uri="http://schemas.microsoft.com/sharepoint/v3/contenttype/forms"/>
  </ds:schemaRefs>
</ds:datastoreItem>
</file>

<file path=customXml/itemProps3.xml><?xml version="1.0" encoding="utf-8"?>
<ds:datastoreItem xmlns:ds="http://schemas.openxmlformats.org/officeDocument/2006/customXml" ds:itemID="{4449D0C1-85B3-4830-9ADA-8204F1B8E445}">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f04062e0-2023-4c39-ad39-600b8b0595de"/>
    <ds:schemaRef ds:uri="e8a2c2f9-2ed2-4a46-8a48-ff7b34f1295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1453</TotalTime>
  <Words>1473</Words>
  <Application>Microsoft Office PowerPoint</Application>
  <PresentationFormat>On-screen Show (16:9)</PresentationFormat>
  <Paragraphs>328</Paragraphs>
  <Slides>34</Slides>
  <Notes>32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Calibri (Body)</vt:lpstr>
      <vt:lpstr>Georgia</vt:lpstr>
      <vt:lpstr>Rockwell</vt:lpstr>
      <vt:lpstr>Symbol</vt:lpstr>
      <vt:lpstr>Times New Roman</vt:lpstr>
      <vt:lpstr>Verdana</vt:lpstr>
      <vt:lpstr>Wingdings</vt:lpstr>
      <vt:lpstr>1_Office Theme</vt:lpstr>
      <vt:lpstr>PowerPoint Presentation</vt:lpstr>
      <vt:lpstr>General Licensing Course</vt:lpstr>
      <vt:lpstr>PowerPoint Presentation</vt:lpstr>
      <vt:lpstr>General Licensing Class Chapter 12</vt:lpstr>
      <vt:lpstr>Amateur Radio General Class Element 3 Course Presentation</vt:lpstr>
      <vt:lpstr>Oscillators &amp; Components</vt:lpstr>
      <vt:lpstr>Oscillators &amp; Components</vt:lpstr>
      <vt:lpstr>Oscillators &amp; Components</vt:lpstr>
      <vt:lpstr>Oscillators &amp; Components</vt:lpstr>
      <vt:lpstr>Oscillators &amp; Components</vt:lpstr>
      <vt:lpstr>Oscillators &amp; Components</vt:lpstr>
      <vt:lpstr>Oscillators &amp; Components</vt:lpstr>
      <vt:lpstr>Oscillators &amp; Components</vt:lpstr>
      <vt:lpstr>Oscillators &amp; Components</vt:lpstr>
      <vt:lpstr>Oscillators &amp; Components</vt:lpstr>
      <vt:lpstr>Oscillators &amp; 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Eliza Croarkin</cp:lastModifiedBy>
  <cp:revision>134</cp:revision>
  <dcterms:created xsi:type="dcterms:W3CDTF">2020-04-15T07:22:14Z</dcterms:created>
  <dcterms:modified xsi:type="dcterms:W3CDTF">2024-08-16T19:40:18Z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